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6" r:id="rId2"/>
    <p:sldId id="267" r:id="rId3"/>
    <p:sldId id="270" r:id="rId4"/>
    <p:sldId id="273" r:id="rId5"/>
    <p:sldId id="275" r:id="rId6"/>
    <p:sldId id="277" r:id="rId7"/>
    <p:sldId id="280" r:id="rId8"/>
    <p:sldId id="281" r:id="rId9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AE4"/>
    <a:srgbClr val="FFFF66"/>
    <a:srgbClr val="66FF99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02" autoAdjust="0"/>
    <p:restoredTop sz="94660"/>
  </p:normalViewPr>
  <p:slideViewPr>
    <p:cSldViewPr>
      <p:cViewPr>
        <p:scale>
          <a:sx n="80" d="100"/>
          <a:sy n="80" d="100"/>
        </p:scale>
        <p:origin x="-78" y="-13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5FAFDC22-16AC-4DBD-AB98-AEE8223F7725}" type="slidenum">
              <a:t>‹#›</a:t>
            </a:fld>
            <a:endParaRPr lang="en-US" sz="1400" b="0" i="0" u="none" strike="noStrike" kern="1200" cap="none" spc="0" baseline="0">
              <a:ln>
                <a:noFill/>
              </a:ln>
              <a:solidFill>
                <a:srgbClr val="000000"/>
              </a:solidFill>
              <a:latin typeface="Arial" pitchFamily="18"/>
              <a:ea typeface="Andale Sans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161076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/>
          <a:lstStyle/>
          <a:p>
            <a:pPr lvl="0"/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/>
          <a:lstStyle>
            <a:lvl1pPr lvl="0" rtl="0" hangingPunct="0">
              <a:buNone/>
              <a:tabLst/>
              <a:defRPr lang="ru-RU" sz="2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/>
          <a:lstStyle>
            <a:lvl1pPr lvl="0" rtl="0" hangingPunct="0">
              <a:buNone/>
              <a:tabLst/>
              <a:defRPr lang="ru-RU" sz="2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/>
          <a:lstStyle>
            <a:lvl1pPr lvl="0" rtl="0" hangingPunct="0">
              <a:buNone/>
              <a:tabLst/>
              <a:defRPr lang="ru-RU" sz="2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/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CED5D905-5E89-4868-B0E7-6597437FD01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599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lvl="0" indent="-216000" rtl="0" hangingPunct="0">
      <a:buNone/>
      <a:tabLst/>
      <a:defRPr lang="ru-RU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  <a:cs typeface="Lucida Sans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-9360" y="-9360"/>
            <a:ext cx="10109160" cy="7578359"/>
            <a:chOff x="-9360" y="-9360"/>
            <a:chExt cx="10109160" cy="7578359"/>
          </a:xfrm>
        </p:grpSpPr>
        <p:cxnSp>
          <p:nvCxnSpPr>
            <p:cNvPr id="3" name="Straight Connector 16"/>
            <p:cNvCxnSpPr/>
            <p:nvPr/>
          </p:nvCxnSpPr>
          <p:spPr>
            <a:xfrm flipV="1">
              <a:off x="5656320" y="4602960"/>
              <a:ext cx="4434480" cy="2956680"/>
            </a:xfrm>
            <a:prstGeom prst="straightConnector1">
              <a:avLst/>
            </a:prstGeom>
            <a:noFill/>
            <a:ln w="9360">
              <a:solidFill>
                <a:srgbClr val="D9D9D9"/>
              </a:solidFill>
              <a:prstDash val="solid"/>
              <a:miter/>
            </a:ln>
          </p:spPr>
        </p:cxnSp>
        <p:cxnSp>
          <p:nvCxnSpPr>
            <p:cNvPr id="4" name="Straight Connector 17"/>
            <p:cNvCxnSpPr/>
            <p:nvPr/>
          </p:nvCxnSpPr>
          <p:spPr>
            <a:xfrm>
              <a:off x="7764120" y="0"/>
              <a:ext cx="1343880" cy="7559640"/>
            </a:xfrm>
            <a:prstGeom prst="straightConnector1">
              <a:avLst/>
            </a:prstGeom>
            <a:noFill/>
            <a:ln w="9360">
              <a:solidFill>
                <a:srgbClr val="BFBFBF"/>
              </a:solidFill>
              <a:prstDash val="solid"/>
              <a:miter/>
            </a:ln>
          </p:spPr>
        </p:cxnSp>
        <p:sp>
          <p:nvSpPr>
            <p:cNvPr id="5" name="Freeform 18"/>
            <p:cNvSpPr/>
            <p:nvPr/>
          </p:nvSpPr>
          <p:spPr>
            <a:xfrm>
              <a:off x="7597800" y="0"/>
              <a:ext cx="2502000" cy="7568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269442"/>
                <a:gd name="f4" fmla="val 6866466"/>
                <a:gd name="f5" fmla="val 2023534"/>
                <a:gd name="f6" fmla="val 6858000"/>
                <a:gd name="f7" fmla="val 2269067"/>
                <a:gd name="f8" fmla="val 2271889"/>
                <a:gd name="f9" fmla="val 4580466"/>
                <a:gd name="f10" fmla="val 2257778"/>
                <a:gd name="f11" fmla="val 2294466"/>
                <a:gd name="f12" fmla="val 2260600"/>
                <a:gd name="f13" fmla="val 8466"/>
                <a:gd name="f14" fmla="*/ f0 1 2269442"/>
                <a:gd name="f15" fmla="*/ f1 1 6866466"/>
                <a:gd name="f16" fmla="+- f4 0 f2"/>
                <a:gd name="f17" fmla="+- f3 0 f2"/>
                <a:gd name="f18" fmla="*/ f17 1 2269442"/>
                <a:gd name="f19" fmla="*/ f16 1 6866466"/>
                <a:gd name="f20" fmla="*/ f2 1 f18"/>
                <a:gd name="f21" fmla="*/ f3 1 f18"/>
                <a:gd name="f22" fmla="*/ f2 1 f19"/>
                <a:gd name="f23" fmla="*/ f4 1 f19"/>
                <a:gd name="f24" fmla="*/ f20 f14 1"/>
                <a:gd name="f25" fmla="*/ f21 f14 1"/>
                <a:gd name="f26" fmla="*/ f23 f15 1"/>
                <a:gd name="f27" fmla="*/ f22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2269442" h="6866466">
                  <a:moveTo>
                    <a:pt x="f5" y="f2"/>
                  </a:moveTo>
                  <a:lnTo>
                    <a:pt x="f2" y="f6"/>
                  </a:lnTo>
                  <a:lnTo>
                    <a:pt x="f7" y="f4"/>
                  </a:lnTo>
                  <a:cubicBezTo>
                    <a:pt x="f8" y="f9"/>
                    <a:pt x="f10" y="f11"/>
                    <a:pt x="f12" y="f13"/>
                  </a:cubicBezTo>
                  <a:lnTo>
                    <a:pt x="f5" y="f2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6" name="Freeform 19"/>
            <p:cNvSpPr/>
            <p:nvPr/>
          </p:nvSpPr>
          <p:spPr>
            <a:xfrm>
              <a:off x="7943040" y="-9360"/>
              <a:ext cx="2147760" cy="7568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948147"/>
                <a:gd name="f4" fmla="val 6866467"/>
                <a:gd name="f5" fmla="val 1202267"/>
                <a:gd name="f6" fmla="val 1947333"/>
                <a:gd name="f7" fmla="val 1944511"/>
                <a:gd name="f8" fmla="val 4577645"/>
                <a:gd name="f9" fmla="val 1950155"/>
                <a:gd name="f10" fmla="val 2288822"/>
                <a:gd name="f11" fmla="*/ f0 1 1948147"/>
                <a:gd name="f12" fmla="*/ f1 1 6866467"/>
                <a:gd name="f13" fmla="+- f4 0 f2"/>
                <a:gd name="f14" fmla="+- f3 0 f2"/>
                <a:gd name="f15" fmla="*/ f14 1 1948147"/>
                <a:gd name="f16" fmla="*/ f13 1 6866467"/>
                <a:gd name="f17" fmla="*/ f2 1 f15"/>
                <a:gd name="f18" fmla="*/ f3 1 f15"/>
                <a:gd name="f19" fmla="*/ f2 1 f16"/>
                <a:gd name="f20" fmla="*/ f4 1 f16"/>
                <a:gd name="f21" fmla="*/ f17 f11 1"/>
                <a:gd name="f22" fmla="*/ f18 f11 1"/>
                <a:gd name="f23" fmla="*/ f20 f12 1"/>
                <a:gd name="f24" fmla="*/ f19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1" t="f24" r="f22" b="f23"/>
              <a:pathLst>
                <a:path w="1948147" h="6866467">
                  <a:moveTo>
                    <a:pt x="f2" y="f2"/>
                  </a:moveTo>
                  <a:lnTo>
                    <a:pt x="f5" y="f4"/>
                  </a:lnTo>
                  <a:lnTo>
                    <a:pt x="f6" y="f4"/>
                  </a:lnTo>
                  <a:cubicBezTo>
                    <a:pt x="f7" y="f8"/>
                    <a:pt x="f9" y="f10"/>
                    <a:pt x="f6" y="f2"/>
                  </a:cubicBez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7" name="Freeform 20"/>
            <p:cNvSpPr/>
            <p:nvPr/>
          </p:nvSpPr>
          <p:spPr>
            <a:xfrm>
              <a:off x="7317720" y="4321080"/>
              <a:ext cx="2770919" cy="323856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59667"/>
                <a:gd name="f4" fmla="val 3810000"/>
                <a:gd name="f5" fmla="val 3251200"/>
                <a:gd name="f6" fmla="val 3254022"/>
                <a:gd name="f7" fmla="val 1270000"/>
                <a:gd name="f8" fmla="val 3256845"/>
                <a:gd name="f9" fmla="val 2540000"/>
                <a:gd name="f10" fmla="*/ f0 1 3259667"/>
                <a:gd name="f11" fmla="*/ f1 1 3810000"/>
                <a:gd name="f12" fmla="+- f4 0 f2"/>
                <a:gd name="f13" fmla="+- f3 0 f2"/>
                <a:gd name="f14" fmla="*/ f13 1 3259667"/>
                <a:gd name="f15" fmla="*/ f12 1 3810000"/>
                <a:gd name="f16" fmla="*/ f2 1 f14"/>
                <a:gd name="f17" fmla="*/ f3 1 f14"/>
                <a:gd name="f18" fmla="*/ f2 1 f15"/>
                <a:gd name="f19" fmla="*/ f4 1 f15"/>
                <a:gd name="f20" fmla="*/ f16 f10 1"/>
                <a:gd name="f21" fmla="*/ f17 f10 1"/>
                <a:gd name="f22" fmla="*/ f19 f11 1"/>
                <a:gd name="f23" fmla="*/ f18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3259667" h="3810000">
                  <a:moveTo>
                    <a:pt x="f2" y="f4"/>
                  </a:moveTo>
                  <a:lnTo>
                    <a:pt x="f5" y="f2"/>
                  </a:lnTo>
                  <a:cubicBezTo>
                    <a:pt x="f6" y="f7"/>
                    <a:pt x="f8" y="f9"/>
                    <a:pt x="f3" y="f4"/>
                  </a:cubicBezTo>
                  <a:lnTo>
                    <a:pt x="f2" y="f4"/>
                  </a:lnTo>
                  <a:close/>
                </a:path>
              </a:pathLst>
            </a:custGeom>
            <a:solidFill>
              <a:srgbClr val="54A021">
                <a:alpha val="72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8" name="Freeform 21"/>
            <p:cNvSpPr/>
            <p:nvPr/>
          </p:nvSpPr>
          <p:spPr>
            <a:xfrm>
              <a:off x="7728479" y="-9360"/>
              <a:ext cx="2362320" cy="7568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3267"/>
                <a:gd name="f4" fmla="val 6866467"/>
                <a:gd name="f5" fmla="val 2472267"/>
                <a:gd name="f6" fmla="val 6858000"/>
                <a:gd name="f7" fmla="*/ f0 1 2853267"/>
                <a:gd name="f8" fmla="*/ f1 1 6866467"/>
                <a:gd name="f9" fmla="+- f4 0 f2"/>
                <a:gd name="f10" fmla="+- f3 0 f2"/>
                <a:gd name="f11" fmla="*/ f10 1 2853267"/>
                <a:gd name="f12" fmla="*/ f9 1 6866467"/>
                <a:gd name="f13" fmla="*/ f2 1 f11"/>
                <a:gd name="f14" fmla="*/ f3 1 f11"/>
                <a:gd name="f15" fmla="*/ f2 1 f12"/>
                <a:gd name="f16" fmla="*/ f4 1 f12"/>
                <a:gd name="f17" fmla="*/ f13 f7 1"/>
                <a:gd name="f18" fmla="*/ f14 f7 1"/>
                <a:gd name="f19" fmla="*/ f16 f8 1"/>
                <a:gd name="f20" fmla="*/ f15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7" t="f20" r="f18" b="f19"/>
              <a:pathLst>
                <a:path w="2853267" h="6866467">
                  <a:moveTo>
                    <a:pt x="f2" y="f2"/>
                  </a:moveTo>
                  <a:lnTo>
                    <a:pt x="f5" y="f4"/>
                  </a:lnTo>
                  <a:lnTo>
                    <a:pt x="f3" y="f6"/>
                  </a:lnTo>
                  <a:lnTo>
                    <a:pt x="f3" y="f2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9" name="Freeform 22"/>
            <p:cNvSpPr/>
            <p:nvPr/>
          </p:nvSpPr>
          <p:spPr>
            <a:xfrm>
              <a:off x="9145440" y="-9360"/>
              <a:ext cx="945360" cy="7568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86933"/>
                <a:gd name="f4" fmla="val 6866467"/>
                <a:gd name="f5" fmla="val 1016000"/>
                <a:gd name="f6" fmla="val 1284111"/>
                <a:gd name="f7" fmla="val 4577645"/>
                <a:gd name="f8" fmla="val 1281288"/>
                <a:gd name="f9" fmla="val 2288822"/>
                <a:gd name="f10" fmla="val 1278466"/>
                <a:gd name="f11" fmla="*/ f0 1 1286933"/>
                <a:gd name="f12" fmla="*/ f1 1 6866467"/>
                <a:gd name="f13" fmla="+- f4 0 f2"/>
                <a:gd name="f14" fmla="+- f3 0 f2"/>
                <a:gd name="f15" fmla="*/ f14 1 1286933"/>
                <a:gd name="f16" fmla="*/ f13 1 6866467"/>
                <a:gd name="f17" fmla="*/ f2 1 f15"/>
                <a:gd name="f18" fmla="*/ f3 1 f15"/>
                <a:gd name="f19" fmla="*/ f2 1 f16"/>
                <a:gd name="f20" fmla="*/ f4 1 f16"/>
                <a:gd name="f21" fmla="*/ f17 f11 1"/>
                <a:gd name="f22" fmla="*/ f18 f11 1"/>
                <a:gd name="f23" fmla="*/ f20 f12 1"/>
                <a:gd name="f24" fmla="*/ f19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1" t="f24" r="f22" b="f23"/>
              <a:pathLst>
                <a:path w="1286933" h="6866467">
                  <a:moveTo>
                    <a:pt x="f5" y="f2"/>
                  </a:moveTo>
                  <a:lnTo>
                    <a:pt x="f2" y="f4"/>
                  </a:lnTo>
                  <a:lnTo>
                    <a:pt x="f3" y="f4"/>
                  </a:lnTo>
                  <a:cubicBezTo>
                    <a:pt x="f6" y="f7"/>
                    <a:pt x="f8" y="f9"/>
                    <a:pt x="f10" y="f2"/>
                  </a:cubicBezTo>
                  <a:lnTo>
                    <a:pt x="f5" y="f2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10" name="Freeform 23"/>
            <p:cNvSpPr/>
            <p:nvPr/>
          </p:nvSpPr>
          <p:spPr>
            <a:xfrm>
              <a:off x="8904600" y="-9360"/>
              <a:ext cx="1176120" cy="7568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70244"/>
                <a:gd name="f4" fmla="val 6866467"/>
                <a:gd name="f5" fmla="val 1117600"/>
                <a:gd name="f6" fmla="val 1270000"/>
                <a:gd name="f7" fmla="val 1272822"/>
                <a:gd name="f8" fmla="val 4574822"/>
                <a:gd name="f9" fmla="val 1250245"/>
                <a:gd name="f10" fmla="val 2291645"/>
                <a:gd name="f11" fmla="val 1253067"/>
                <a:gd name="f12" fmla="*/ f0 1 1270244"/>
                <a:gd name="f13" fmla="*/ f1 1 6866467"/>
                <a:gd name="f14" fmla="+- f4 0 f2"/>
                <a:gd name="f15" fmla="+- f3 0 f2"/>
                <a:gd name="f16" fmla="*/ f15 1 1270244"/>
                <a:gd name="f17" fmla="*/ f14 1 6866467"/>
                <a:gd name="f18" fmla="*/ f2 1 f16"/>
                <a:gd name="f19" fmla="*/ f3 1 f16"/>
                <a:gd name="f20" fmla="*/ f2 1 f17"/>
                <a:gd name="f21" fmla="*/ f4 1 f17"/>
                <a:gd name="f22" fmla="*/ f18 f12 1"/>
                <a:gd name="f23" fmla="*/ f19 f12 1"/>
                <a:gd name="f24" fmla="*/ f21 f13 1"/>
                <a:gd name="f25" fmla="*/ f20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1270244" h="6866467">
                  <a:moveTo>
                    <a:pt x="f2" y="f2"/>
                  </a:moveTo>
                  <a:lnTo>
                    <a:pt x="f5" y="f4"/>
                  </a:lnTo>
                  <a:lnTo>
                    <a:pt x="f6" y="f4"/>
                  </a:lnTo>
                  <a:cubicBezTo>
                    <a:pt x="f7" y="f8"/>
                    <a:pt x="f9" y="f10"/>
                    <a:pt x="f11" y="f2"/>
                  </a:cubicBez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11" name="Freeform 24"/>
            <p:cNvSpPr/>
            <p:nvPr/>
          </p:nvSpPr>
          <p:spPr>
            <a:xfrm>
              <a:off x="8885880" y="5394600"/>
              <a:ext cx="1205999" cy="216540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820333"/>
                <a:gd name="f4" fmla="val 3268133"/>
                <a:gd name="f5" fmla="val 1811866"/>
                <a:gd name="f6" fmla="val 1814688"/>
                <a:gd name="f7" fmla="val 1086555"/>
                <a:gd name="f8" fmla="val 1817511"/>
                <a:gd name="f9" fmla="val 2173111"/>
                <a:gd name="f10" fmla="val 3259666"/>
                <a:gd name="f11" fmla="*/ f0 1 1820333"/>
                <a:gd name="f12" fmla="*/ f1 1 3268133"/>
                <a:gd name="f13" fmla="+- f4 0 f2"/>
                <a:gd name="f14" fmla="+- f3 0 f2"/>
                <a:gd name="f15" fmla="*/ f14 1 1820333"/>
                <a:gd name="f16" fmla="*/ f13 1 3268133"/>
                <a:gd name="f17" fmla="*/ f2 1 f15"/>
                <a:gd name="f18" fmla="*/ f3 1 f15"/>
                <a:gd name="f19" fmla="*/ f2 1 f16"/>
                <a:gd name="f20" fmla="*/ f4 1 f16"/>
                <a:gd name="f21" fmla="*/ f17 f11 1"/>
                <a:gd name="f22" fmla="*/ f18 f11 1"/>
                <a:gd name="f23" fmla="*/ f20 f12 1"/>
                <a:gd name="f24" fmla="*/ f19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1" t="f24" r="f22" b="f23"/>
              <a:pathLst>
                <a:path w="1820333" h="3268133">
                  <a:moveTo>
                    <a:pt x="f2" y="f4"/>
                  </a:moveTo>
                  <a:lnTo>
                    <a:pt x="f5" y="f2"/>
                  </a:lnTo>
                  <a:cubicBezTo>
                    <a:pt x="f6" y="f7"/>
                    <a:pt x="f8" y="f9"/>
                    <a:pt x="f3" y="f10"/>
                  </a:cubicBezTo>
                  <a:lnTo>
                    <a:pt x="f2" y="f4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12" name="Freeform 27"/>
            <p:cNvSpPr/>
            <p:nvPr/>
          </p:nvSpPr>
          <p:spPr>
            <a:xfrm>
              <a:off x="-9360" y="-9360"/>
              <a:ext cx="952200" cy="628092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63600"/>
                <a:gd name="f4" fmla="val 5698067"/>
                <a:gd name="f5" fmla="val 8467"/>
                <a:gd name="f6" fmla="val 16934"/>
                <a:gd name="f7" fmla="*/ f0 1 863600"/>
                <a:gd name="f8" fmla="*/ f1 1 5698067"/>
                <a:gd name="f9" fmla="+- f4 0 f2"/>
                <a:gd name="f10" fmla="+- f3 0 f2"/>
                <a:gd name="f11" fmla="*/ f10 1 863600"/>
                <a:gd name="f12" fmla="*/ f9 1 5698067"/>
                <a:gd name="f13" fmla="*/ f2 1 f11"/>
                <a:gd name="f14" fmla="*/ f3 1 f11"/>
                <a:gd name="f15" fmla="*/ f2 1 f12"/>
                <a:gd name="f16" fmla="*/ f4 1 f12"/>
                <a:gd name="f17" fmla="*/ f13 f7 1"/>
                <a:gd name="f18" fmla="*/ f14 f7 1"/>
                <a:gd name="f19" fmla="*/ f16 f8 1"/>
                <a:gd name="f20" fmla="*/ f15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7" t="f20" r="f18" b="f19"/>
              <a:pathLst>
                <a:path w="863600" h="5698067">
                  <a:moveTo>
                    <a:pt x="f2" y="f5"/>
                  </a:moveTo>
                  <a:lnTo>
                    <a:pt x="f3" y="f2"/>
                  </a:lnTo>
                  <a:lnTo>
                    <a:pt x="f3" y="f6"/>
                  </a:lnTo>
                  <a:lnTo>
                    <a:pt x="f2" y="f4"/>
                  </a:lnTo>
                  <a:lnTo>
                    <a:pt x="f2" y="f5"/>
                  </a:lnTo>
                  <a:close/>
                </a:path>
              </a:pathLst>
            </a:custGeom>
            <a:solidFill>
              <a:srgbClr val="90C226">
                <a:alpha val="85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</p:grpSp>
      <p:sp>
        <p:nvSpPr>
          <p:cNvPr id="13" name="Title 1"/>
          <p:cNvSpPr txBox="1">
            <a:spLocks noGrp="1"/>
          </p:cNvSpPr>
          <p:nvPr>
            <p:ph type="ctrTitle"/>
          </p:nvPr>
        </p:nvSpPr>
        <p:spPr>
          <a:xfrm>
            <a:off x="1246320" y="2650680"/>
            <a:ext cx="6423480" cy="1814760"/>
          </a:xfrm>
        </p:spPr>
        <p:txBody>
          <a:bodyPr anchor="b"/>
          <a:lstStyle>
            <a:lvl1pPr algn="r">
              <a:defRPr sz="595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4" name="Subtitle 2"/>
          <p:cNvSpPr txBox="1">
            <a:spLocks noGrp="1"/>
          </p:cNvSpPr>
          <p:nvPr>
            <p:ph type="subTitle" idx="1"/>
          </p:nvPr>
        </p:nvSpPr>
        <p:spPr>
          <a:xfrm>
            <a:off x="1246320" y="4465440"/>
            <a:ext cx="6423480" cy="1209239"/>
          </a:xfrm>
        </p:spPr>
        <p:txBody>
          <a:bodyPr/>
          <a:lstStyle>
            <a:lvl1pPr marL="0" indent="0" algn="r">
              <a:buNone/>
              <a:defRPr>
                <a:ln>
                  <a:noFill/>
                </a:ln>
                <a:solidFill>
                  <a:srgbClr val="7F7F7F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1pPr>
          </a:lstStyle>
          <a:p>
            <a:pPr lvl="0"/>
            <a:r>
              <a:rPr lang="ru-RU"/>
              <a:t>Образец подзаголовка</a:t>
            </a:r>
          </a:p>
        </p:txBody>
      </p:sp>
      <p:sp>
        <p:nvSpPr>
          <p:cNvPr id="1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1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1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F121D3-8C63-45C3-A632-58B9A20AAA2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43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2120" y="672120"/>
            <a:ext cx="6998040" cy="3751920"/>
          </a:xfrm>
        </p:spPr>
        <p:txBody>
          <a:bodyPr anchor="ctr"/>
          <a:lstStyle>
            <a:lvl1pPr>
              <a:defRPr sz="485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2120" y="4927680"/>
            <a:ext cx="6998040" cy="1731599"/>
          </a:xfrm>
        </p:spPr>
        <p:txBody>
          <a:bodyPr anchor="ctr"/>
          <a:lstStyle>
            <a:lvl1pPr marL="0" indent="0"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66EA2F-00B1-4A90-B4D5-E7638C25275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69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54279" y="672120"/>
            <a:ext cx="6694200" cy="3331800"/>
          </a:xfrm>
        </p:spPr>
        <p:txBody>
          <a:bodyPr anchor="ctr"/>
          <a:lstStyle>
            <a:lvl1pPr>
              <a:defRPr sz="485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1213919" y="4003920"/>
            <a:ext cx="5974920" cy="420120"/>
          </a:xfrm>
        </p:spPr>
        <p:txBody>
          <a:bodyPr anchor="ctr"/>
          <a:lstStyle>
            <a:lvl1pPr marL="0" indent="0">
              <a:defRPr sz="1770">
                <a:solidFill>
                  <a:srgbClr val="7F7F7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2120" y="4927680"/>
            <a:ext cx="6998040" cy="1731599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179583-9336-470D-AAE5-B7EB4DA02803}" type="slidenum">
              <a:t>‹#›</a:t>
            </a:fld>
            <a:endParaRPr lang="ru-RU"/>
          </a:p>
        </p:txBody>
      </p:sp>
      <p:sp>
        <p:nvSpPr>
          <p:cNvPr id="8" name="TextBox 23"/>
          <p:cNvSpPr txBox="1"/>
          <p:nvPr/>
        </p:nvSpPr>
        <p:spPr>
          <a:xfrm>
            <a:off x="532080" y="871200"/>
            <a:ext cx="503999" cy="644760"/>
          </a:xfrm>
          <a:prstGeom prst="rect">
            <a:avLst/>
          </a:prstGeom>
          <a:noFill/>
          <a:ln>
            <a:noFill/>
          </a:ln>
        </p:spPr>
        <p:txBody>
          <a:bodyPr vert="horz" wrap="square" lIns="100800" tIns="50400" rIns="100800" bIns="5040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8820" b="0" i="0" u="none" strike="noStrike" kern="1200" cap="none" spc="0" baseline="0">
                <a:ln>
                  <a:noFill/>
                </a:ln>
                <a:solidFill>
                  <a:srgbClr val="C0E474"/>
                </a:solidFill>
                <a:latin typeface="Arial" pitchFamily="18"/>
                <a:ea typeface="Microsoft YaHei" pitchFamily="2"/>
                <a:cs typeface="Lucida Sans" pitchFamily="2"/>
              </a:rPr>
              <a:t>“</a:t>
            </a:r>
          </a:p>
        </p:txBody>
      </p:sp>
      <p:sp>
        <p:nvSpPr>
          <p:cNvPr id="9" name="TextBox 24"/>
          <p:cNvSpPr txBox="1"/>
          <p:nvPr/>
        </p:nvSpPr>
        <p:spPr>
          <a:xfrm>
            <a:off x="7439040" y="3182040"/>
            <a:ext cx="503999" cy="644760"/>
          </a:xfrm>
          <a:prstGeom prst="rect">
            <a:avLst/>
          </a:prstGeom>
          <a:noFill/>
          <a:ln>
            <a:noFill/>
          </a:ln>
        </p:spPr>
        <p:txBody>
          <a:bodyPr vert="horz" wrap="square" lIns="100800" tIns="50400" rIns="100800" bIns="5040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8820" b="0" i="0" u="none" strike="noStrike" kern="1200" cap="none" spc="0" baseline="0">
                <a:ln>
                  <a:noFill/>
                </a:ln>
                <a:solidFill>
                  <a:srgbClr val="C0E474"/>
                </a:solidFill>
                <a:latin typeface="Arial" pitchFamily="18"/>
                <a:ea typeface="Microsoft YaHei" pitchFamily="2"/>
                <a:cs typeface="Lucida Sans" pitchFamily="2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707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2120" y="2129760"/>
            <a:ext cx="6998040" cy="2860920"/>
          </a:xfrm>
        </p:spPr>
        <p:txBody>
          <a:bodyPr anchor="b"/>
          <a:lstStyle>
            <a:lvl1pPr>
              <a:defRPr sz="485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2120" y="4990680"/>
            <a:ext cx="6998040" cy="1668960"/>
          </a:xfrm>
        </p:spPr>
        <p:txBody>
          <a:bodyPr/>
          <a:lstStyle>
            <a:lvl1pPr marL="0" indent="0"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569961-CECD-4DB9-9B08-8054B3E5ECE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311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54279" y="672120"/>
            <a:ext cx="6694200" cy="3331800"/>
          </a:xfrm>
        </p:spPr>
        <p:txBody>
          <a:bodyPr anchor="ctr"/>
          <a:lstStyle>
            <a:lvl1pPr>
              <a:defRPr sz="485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672120" y="4423679"/>
            <a:ext cx="6998040" cy="567000"/>
          </a:xfrm>
        </p:spPr>
        <p:txBody>
          <a:bodyPr anchor="b"/>
          <a:lstStyle>
            <a:lvl1pPr marL="0" indent="0">
              <a:defRPr sz="265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2120" y="4990680"/>
            <a:ext cx="6998040" cy="1668960"/>
          </a:xfrm>
        </p:spPr>
        <p:txBody>
          <a:bodyPr/>
          <a:lstStyle>
            <a:lvl1pPr marL="0" indent="0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F23A833-9E4F-40EF-812B-469707ABD3F4}" type="slidenum">
              <a:t>‹#›</a:t>
            </a:fld>
            <a:endParaRPr lang="ru-RU"/>
          </a:p>
        </p:txBody>
      </p:sp>
      <p:sp>
        <p:nvSpPr>
          <p:cNvPr id="8" name="TextBox 23"/>
          <p:cNvSpPr txBox="1"/>
          <p:nvPr/>
        </p:nvSpPr>
        <p:spPr>
          <a:xfrm>
            <a:off x="532080" y="871200"/>
            <a:ext cx="503999" cy="644760"/>
          </a:xfrm>
          <a:prstGeom prst="rect">
            <a:avLst/>
          </a:prstGeom>
          <a:noFill/>
          <a:ln>
            <a:noFill/>
          </a:ln>
        </p:spPr>
        <p:txBody>
          <a:bodyPr vert="horz" wrap="square" lIns="100800" tIns="50400" rIns="100800" bIns="5040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8820" b="0" i="0" u="none" strike="noStrike" kern="1200" cap="none" spc="0" baseline="0">
                <a:ln>
                  <a:noFill/>
                </a:ln>
                <a:solidFill>
                  <a:srgbClr val="C0E474"/>
                </a:solidFill>
                <a:latin typeface="Arial" pitchFamily="18"/>
                <a:ea typeface="Microsoft YaHei" pitchFamily="2"/>
                <a:cs typeface="Lucida Sans" pitchFamily="2"/>
              </a:rPr>
              <a:t>“</a:t>
            </a:r>
          </a:p>
        </p:txBody>
      </p:sp>
      <p:sp>
        <p:nvSpPr>
          <p:cNvPr id="9" name="TextBox 24"/>
          <p:cNvSpPr txBox="1"/>
          <p:nvPr/>
        </p:nvSpPr>
        <p:spPr>
          <a:xfrm>
            <a:off x="7439040" y="3182040"/>
            <a:ext cx="503999" cy="644760"/>
          </a:xfrm>
          <a:prstGeom prst="rect">
            <a:avLst/>
          </a:prstGeom>
          <a:noFill/>
          <a:ln>
            <a:noFill/>
          </a:ln>
        </p:spPr>
        <p:txBody>
          <a:bodyPr vert="horz" wrap="square" lIns="100800" tIns="50400" rIns="100800" bIns="5040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8820" b="0" i="0" u="none" strike="noStrike" kern="1200" cap="none" spc="0" baseline="0">
                <a:ln>
                  <a:noFill/>
                </a:ln>
                <a:solidFill>
                  <a:srgbClr val="C0E474"/>
                </a:solidFill>
                <a:latin typeface="Arial" pitchFamily="18"/>
                <a:ea typeface="Microsoft YaHei" pitchFamily="2"/>
                <a:cs typeface="Lucida Sans" pitchFamily="2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496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8960" y="672120"/>
            <a:ext cx="6991199" cy="3331800"/>
          </a:xfrm>
        </p:spPr>
        <p:txBody>
          <a:bodyPr anchor="ctr"/>
          <a:lstStyle>
            <a:lvl1pPr>
              <a:defRPr sz="485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672120" y="4423679"/>
            <a:ext cx="6998040" cy="567000"/>
          </a:xfrm>
        </p:spPr>
        <p:txBody>
          <a:bodyPr anchor="b"/>
          <a:lstStyle>
            <a:lvl1pPr marL="0" indent="0">
              <a:defRPr sz="2650">
                <a:solidFill>
                  <a:srgbClr val="90C226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2120" y="4990680"/>
            <a:ext cx="6998040" cy="1668960"/>
          </a:xfrm>
        </p:spPr>
        <p:txBody>
          <a:bodyPr/>
          <a:lstStyle>
            <a:lvl1pPr marL="0" indent="0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E25DB40-EDAD-40CB-B761-88587625FFA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295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460310-4B26-47B3-9330-20FFC601CF2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61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589440" y="672120"/>
            <a:ext cx="1078920" cy="5788799"/>
          </a:xfrm>
        </p:spPr>
        <p:txBody>
          <a:bodyPr vert="eaVert" anchorCtr="1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672120" y="672120"/>
            <a:ext cx="5727240" cy="578879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49B03D-D960-4175-B91E-CC3D9ED72F3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98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title" idx="4294967295"/>
          </p:nvPr>
        </p:nvSpPr>
        <p:spPr>
          <a:xfrm>
            <a:off x="672120" y="2381760"/>
            <a:ext cx="6998040" cy="4277880"/>
          </a:xfrm>
        </p:spPr>
        <p:txBody>
          <a:bodyPr/>
          <a:lstStyle>
            <a:lvl1pPr marL="378000" indent="-378000">
              <a:spcBef>
                <a:spcPts val="1100"/>
              </a:spcBef>
              <a:buClr>
                <a:srgbClr val="90C226"/>
              </a:buClr>
              <a:buSzPct val="80000"/>
              <a:buFont typeface="Wingdings 3"/>
              <a:buChar char=""/>
              <a:defRPr sz="1990">
                <a:solidFill>
                  <a:srgbClr val="404040"/>
                </a:solidFill>
              </a:defRPr>
            </a:lvl1pPr>
            <a:lvl2pPr marL="819000" marR="0" lvl="1" indent="-315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77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2pPr>
            <a:lvl3pPr marL="1260000" marR="0" lvl="2" indent="-252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55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3pPr>
            <a:lvl4pPr marL="1764000" marR="0" lvl="3" indent="-252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33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4pPr>
            <a:lvl5pPr marL="2268000" marR="0" lvl="4" indent="-252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33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E5886DB-ED2B-4492-8BD4-3AC4C9CB0D8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72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2120" y="2977200"/>
            <a:ext cx="6998040" cy="2013480"/>
          </a:xfrm>
        </p:spPr>
        <p:txBody>
          <a:bodyPr anchor="b"/>
          <a:lstStyle>
            <a:lvl1pPr>
              <a:defRPr sz="441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2120" y="4990680"/>
            <a:ext cx="6998040" cy="948599"/>
          </a:xfrm>
        </p:spPr>
        <p:txBody>
          <a:bodyPr/>
          <a:lstStyle>
            <a:lvl1pPr marL="0" indent="0">
              <a:defRPr sz="2210">
                <a:solidFill>
                  <a:srgbClr val="7F7F7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4BAD3B-AE7D-4AE6-AF20-5A7D533B4E6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05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title" idx="4294967295"/>
          </p:nvPr>
        </p:nvSpPr>
        <p:spPr>
          <a:xfrm>
            <a:off x="672120" y="2381760"/>
            <a:ext cx="3404520" cy="4277880"/>
          </a:xfrm>
        </p:spPr>
        <p:txBody>
          <a:bodyPr/>
          <a:lstStyle>
            <a:lvl1pPr marL="378000" indent="-378000">
              <a:spcBef>
                <a:spcPts val="1100"/>
              </a:spcBef>
              <a:buClr>
                <a:srgbClr val="90C226"/>
              </a:buClr>
              <a:buSzPct val="80000"/>
              <a:buFont typeface="Wingdings 3"/>
              <a:buChar char=""/>
              <a:defRPr sz="1990">
                <a:solidFill>
                  <a:srgbClr val="404040"/>
                </a:solidFill>
              </a:defRPr>
            </a:lvl1pPr>
            <a:lvl2pPr marL="819000" marR="0" lvl="1" indent="-315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77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2pPr>
            <a:lvl3pPr marL="1260000" marR="0" lvl="2" indent="-252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55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3pPr>
            <a:lvl4pPr marL="1764000" marR="0" lvl="3" indent="-252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33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4pPr>
            <a:lvl5pPr marL="2268000" marR="0" lvl="4" indent="-252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33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type="title" idx="4294967295"/>
          </p:nvPr>
        </p:nvSpPr>
        <p:spPr>
          <a:xfrm>
            <a:off x="4265640" y="2381760"/>
            <a:ext cx="3404520" cy="4277880"/>
          </a:xfrm>
        </p:spPr>
        <p:txBody>
          <a:bodyPr/>
          <a:lstStyle>
            <a:lvl1pPr marL="378000" indent="-378000">
              <a:spcBef>
                <a:spcPts val="1100"/>
              </a:spcBef>
              <a:buClr>
                <a:srgbClr val="90C226"/>
              </a:buClr>
              <a:buSzPct val="80000"/>
              <a:buFont typeface="Wingdings 3"/>
              <a:buChar char=""/>
              <a:defRPr sz="1990">
                <a:solidFill>
                  <a:srgbClr val="404040"/>
                </a:solidFill>
              </a:defRPr>
            </a:lvl1pPr>
            <a:lvl2pPr marL="819000" marR="0" lvl="1" indent="-315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77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2pPr>
            <a:lvl3pPr marL="1260000" marR="0" lvl="2" indent="-252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55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3pPr>
            <a:lvl4pPr marL="1764000" marR="0" lvl="3" indent="-252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33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4pPr>
            <a:lvl5pPr marL="2268000" marR="0" lvl="4" indent="-252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33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BCA693-BB13-4D6B-94C1-54CD628E328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123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2120" y="2382119"/>
            <a:ext cx="3407400" cy="635400"/>
          </a:xfrm>
        </p:spPr>
        <p:txBody>
          <a:bodyPr anchor="b"/>
          <a:lstStyle>
            <a:lvl1pPr marL="0" indent="0">
              <a:defRPr sz="265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type="title" idx="4294967295"/>
          </p:nvPr>
        </p:nvSpPr>
        <p:spPr>
          <a:xfrm>
            <a:off x="672120" y="3017160"/>
            <a:ext cx="3407400" cy="3642119"/>
          </a:xfrm>
        </p:spPr>
        <p:txBody>
          <a:bodyPr/>
          <a:lstStyle>
            <a:lvl1pPr marL="378000" indent="-378000">
              <a:spcBef>
                <a:spcPts val="1100"/>
              </a:spcBef>
              <a:buClr>
                <a:srgbClr val="90C226"/>
              </a:buClr>
              <a:buSzPct val="80000"/>
              <a:buFont typeface="Wingdings 3"/>
              <a:buChar char=""/>
              <a:defRPr sz="1990">
                <a:solidFill>
                  <a:srgbClr val="404040"/>
                </a:solidFill>
              </a:defRPr>
            </a:lvl1pPr>
            <a:lvl2pPr marL="819000" marR="0" lvl="1" indent="-315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77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2pPr>
            <a:lvl3pPr marL="1260000" marR="0" lvl="2" indent="-252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55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3pPr>
            <a:lvl4pPr marL="1764000" marR="0" lvl="3" indent="-252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33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4pPr>
            <a:lvl5pPr marL="2268000" marR="0" lvl="4" indent="-252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33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262760" y="2382119"/>
            <a:ext cx="3407400" cy="635400"/>
          </a:xfrm>
        </p:spPr>
        <p:txBody>
          <a:bodyPr anchor="b"/>
          <a:lstStyle>
            <a:lvl1pPr marL="0" indent="0">
              <a:buNone/>
              <a:defRPr sz="265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type="title" idx="4294967295"/>
          </p:nvPr>
        </p:nvSpPr>
        <p:spPr>
          <a:xfrm>
            <a:off x="4262760" y="3017160"/>
            <a:ext cx="3407400" cy="3642119"/>
          </a:xfrm>
        </p:spPr>
        <p:txBody>
          <a:bodyPr/>
          <a:lstStyle>
            <a:lvl1pPr marL="378000" indent="-378000">
              <a:spcBef>
                <a:spcPts val="1100"/>
              </a:spcBef>
              <a:buClr>
                <a:srgbClr val="90C226"/>
              </a:buClr>
              <a:buSzPct val="80000"/>
              <a:buFont typeface="Wingdings 3"/>
              <a:buChar char=""/>
              <a:defRPr sz="1990">
                <a:solidFill>
                  <a:srgbClr val="404040"/>
                </a:solidFill>
              </a:defRPr>
            </a:lvl1pPr>
            <a:lvl2pPr marL="819000" marR="0" lvl="1" indent="-315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77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2pPr>
            <a:lvl3pPr marL="1260000" marR="0" lvl="2" indent="-252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55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3pPr>
            <a:lvl4pPr marL="1764000" marR="0" lvl="3" indent="-252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33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4pPr>
            <a:lvl5pPr marL="2268000" marR="0" lvl="4" indent="-252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33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946EC9-E6D4-443B-95E2-A3F7F98AFF2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12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D9A79E-49B6-4B62-A75A-BA9D0D42591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53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08BD6F-A245-4C15-A51C-33BB1C1939B1}" type="slidenum">
              <a:t>‹#›</a:t>
            </a:fld>
            <a:endParaRPr lang="ru-RU"/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2000" cy="1261800"/>
          </a:xfrm>
        </p:spPr>
        <p:txBody>
          <a:bodyPr lIns="0" tIns="0" rIns="0" bIns="0" anchor="ctr"/>
          <a:lstStyle>
            <a:lvl1pPr algn="ctr" hangingPunct="0">
              <a:defRPr sz="4400">
                <a:latin typeface="Liberation Sans" pitchFamily="18"/>
              </a:defRPr>
            </a:lvl1pPr>
          </a:lstStyle>
          <a:p>
            <a:endParaRPr lang="ru-RU"/>
          </a:p>
        </p:txBody>
      </p:sp>
      <p:sp>
        <p:nvSpPr>
          <p:cNvPr id="6" name="Текст 5"/>
          <p:cNvSpPr txBox="1">
            <a:spLocks noGrp="1"/>
          </p:cNvSpPr>
          <p:nvPr>
            <p:ph type="body" idx="4294967295"/>
          </p:nvPr>
        </p:nvSpPr>
        <p:spPr>
          <a:xfrm>
            <a:off x="503999" y="1768680"/>
            <a:ext cx="9072000" cy="4384080"/>
          </a:xfrm>
        </p:spPr>
        <p:txBody>
          <a:bodyPr lIns="0" tIns="0" rIns="0" bIns="0"/>
          <a:lstStyle>
            <a:lvl1pPr hangingPunct="0">
              <a:spcBef>
                <a:spcPts val="1417"/>
              </a:spcBef>
              <a:defRPr sz="3200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606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2120" y="1652040"/>
            <a:ext cx="3075839" cy="1409399"/>
          </a:xfrm>
        </p:spPr>
        <p:txBody>
          <a:bodyPr anchor="b"/>
          <a:lstStyle>
            <a:lvl1pPr>
              <a:defRPr sz="221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title" idx="4294967295"/>
          </p:nvPr>
        </p:nvSpPr>
        <p:spPr>
          <a:xfrm>
            <a:off x="3936960" y="567720"/>
            <a:ext cx="3732840" cy="6091919"/>
          </a:xfrm>
        </p:spPr>
        <p:txBody>
          <a:bodyPr/>
          <a:lstStyle>
            <a:lvl1pPr marL="378000" indent="-378000">
              <a:spcBef>
                <a:spcPts val="1100"/>
              </a:spcBef>
              <a:buClr>
                <a:srgbClr val="90C226"/>
              </a:buClr>
              <a:buSzPct val="80000"/>
              <a:buFont typeface="Wingdings 3"/>
              <a:buChar char=""/>
              <a:defRPr sz="1990">
                <a:solidFill>
                  <a:srgbClr val="404040"/>
                </a:solidFill>
              </a:defRPr>
            </a:lvl1pPr>
            <a:lvl2pPr marL="819000" marR="0" lvl="1" indent="-315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77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2pPr>
            <a:lvl3pPr marL="1260000" marR="0" lvl="2" indent="-252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55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3pPr>
            <a:lvl4pPr marL="1764000" marR="0" lvl="3" indent="-252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33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4pPr>
            <a:lvl5pPr marL="2268000" marR="0" lvl="4" indent="-252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33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72120" y="3061080"/>
            <a:ext cx="3075839" cy="2849040"/>
          </a:xfrm>
        </p:spPr>
        <p:txBody>
          <a:bodyPr/>
          <a:lstStyle>
            <a:lvl1pPr marL="0" indent="0">
              <a:defRPr sz="155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BCFCBB9-89FE-4A8F-BEF1-49AD72BB693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43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2120" y="5291640"/>
            <a:ext cx="6998040" cy="624600"/>
          </a:xfrm>
        </p:spPr>
        <p:txBody>
          <a:bodyPr anchor="b"/>
          <a:lstStyle>
            <a:lvl1pPr>
              <a:defRPr sz="265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title" idx="4294967295"/>
          </p:nvPr>
        </p:nvSpPr>
        <p:spPr>
          <a:xfrm>
            <a:off x="672120" y="672120"/>
            <a:ext cx="6998040" cy="4239360"/>
          </a:xfrm>
        </p:spPr>
        <p:txBody>
          <a:bodyPr anchorCtr="1"/>
          <a:lstStyle>
            <a:lvl1pPr algn="ctr">
              <a:spcBef>
                <a:spcPts val="1100"/>
              </a:spcBef>
              <a:defRPr sz="1770">
                <a:solidFill>
                  <a:srgbClr val="404040"/>
                </a:solidFill>
              </a:defRPr>
            </a:lvl1pPr>
          </a:lstStyle>
          <a:p>
            <a:pPr lvl="0"/>
            <a:r>
              <a:rPr lang="ru-RU"/>
              <a:t>Вставка рисунка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72120" y="5916600"/>
            <a:ext cx="6998040" cy="743040"/>
          </a:xfrm>
        </p:spPr>
        <p:txBody>
          <a:bodyPr/>
          <a:lstStyle>
            <a:lvl1pPr marL="0" indent="0">
              <a:defRPr sz="133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C4328E-C407-48B3-8B1E-1813495DD94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08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>
            <a:off x="-9360" y="-9360"/>
            <a:ext cx="10109160" cy="7578359"/>
            <a:chOff x="-9360" y="-9360"/>
            <a:chExt cx="10109160" cy="7578359"/>
          </a:xfrm>
        </p:grpSpPr>
        <p:sp>
          <p:nvSpPr>
            <p:cNvPr id="3" name="Freeform 6"/>
            <p:cNvSpPr/>
            <p:nvPr/>
          </p:nvSpPr>
          <p:spPr>
            <a:xfrm>
              <a:off x="-9360" y="4423679"/>
              <a:ext cx="503999" cy="314531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57200"/>
                <a:gd name="f4" fmla="val 2853267"/>
                <a:gd name="f5" fmla="val 2844800"/>
                <a:gd name="f6" fmla="val 2822"/>
                <a:gd name="f7" fmla="val 1905000"/>
                <a:gd name="f8" fmla="val 5645"/>
                <a:gd name="f9" fmla="val 965200"/>
                <a:gd name="f10" fmla="*/ f0 1 457200"/>
                <a:gd name="f11" fmla="*/ f1 1 2853267"/>
                <a:gd name="f12" fmla="+- f4 0 f2"/>
                <a:gd name="f13" fmla="+- f3 0 f2"/>
                <a:gd name="f14" fmla="*/ f13 1 457200"/>
                <a:gd name="f15" fmla="*/ f12 1 2853267"/>
                <a:gd name="f16" fmla="*/ f2 1 f14"/>
                <a:gd name="f17" fmla="*/ f3 1 f14"/>
                <a:gd name="f18" fmla="*/ f2 1 f15"/>
                <a:gd name="f19" fmla="*/ f4 1 f15"/>
                <a:gd name="f20" fmla="*/ f16 f10 1"/>
                <a:gd name="f21" fmla="*/ f17 f10 1"/>
                <a:gd name="f22" fmla="*/ f19 f11 1"/>
                <a:gd name="f23" fmla="*/ f18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457200" h="2853267">
                  <a:moveTo>
                    <a:pt x="f2" y="f2"/>
                  </a:moveTo>
                  <a:lnTo>
                    <a:pt x="f3" y="f4"/>
                  </a:lnTo>
                  <a:lnTo>
                    <a:pt x="f2" y="f5"/>
                  </a:lnTo>
                  <a:cubicBezTo>
                    <a:pt x="f6" y="f7"/>
                    <a:pt x="f8" y="f9"/>
                    <a:pt x="f2" y="f2"/>
                  </a:cubicBezTo>
                  <a:close/>
                </a:path>
              </a:pathLst>
            </a:custGeom>
            <a:solidFill>
              <a:srgbClr val="90C226">
                <a:alpha val="85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cxnSp>
          <p:nvCxnSpPr>
            <p:cNvPr id="4" name="Straight Connector 7"/>
            <p:cNvCxnSpPr/>
            <p:nvPr/>
          </p:nvCxnSpPr>
          <p:spPr>
            <a:xfrm flipV="1">
              <a:off x="5656320" y="4602960"/>
              <a:ext cx="4434480" cy="2956680"/>
            </a:xfrm>
            <a:prstGeom prst="straightConnector1">
              <a:avLst/>
            </a:prstGeom>
            <a:noFill/>
            <a:ln w="9360">
              <a:solidFill>
                <a:srgbClr val="D9D9D9"/>
              </a:solidFill>
              <a:prstDash val="solid"/>
              <a:miter/>
            </a:ln>
          </p:spPr>
        </p:cxnSp>
        <p:cxnSp>
          <p:nvCxnSpPr>
            <p:cNvPr id="5" name="Straight Connector 8"/>
            <p:cNvCxnSpPr/>
            <p:nvPr/>
          </p:nvCxnSpPr>
          <p:spPr>
            <a:xfrm>
              <a:off x="7764120" y="0"/>
              <a:ext cx="1344240" cy="7559640"/>
            </a:xfrm>
            <a:prstGeom prst="straightConnector1">
              <a:avLst/>
            </a:prstGeom>
            <a:noFill/>
            <a:ln w="9360">
              <a:solidFill>
                <a:srgbClr val="BFBFBF"/>
              </a:solidFill>
              <a:prstDash val="solid"/>
              <a:miter/>
            </a:ln>
          </p:spPr>
        </p:cxnSp>
        <p:sp>
          <p:nvSpPr>
            <p:cNvPr id="6" name="Freeform 9"/>
            <p:cNvSpPr/>
            <p:nvPr/>
          </p:nvSpPr>
          <p:spPr>
            <a:xfrm>
              <a:off x="7597800" y="0"/>
              <a:ext cx="2502000" cy="7568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269442"/>
                <a:gd name="f4" fmla="val 6866466"/>
                <a:gd name="f5" fmla="val 2023534"/>
                <a:gd name="f6" fmla="val 6858000"/>
                <a:gd name="f7" fmla="val 2269067"/>
                <a:gd name="f8" fmla="val 2271889"/>
                <a:gd name="f9" fmla="val 4580466"/>
                <a:gd name="f10" fmla="val 2257778"/>
                <a:gd name="f11" fmla="val 2294466"/>
                <a:gd name="f12" fmla="val 2260600"/>
                <a:gd name="f13" fmla="val 8466"/>
                <a:gd name="f14" fmla="*/ f0 1 2269442"/>
                <a:gd name="f15" fmla="*/ f1 1 6866466"/>
                <a:gd name="f16" fmla="+- f4 0 f2"/>
                <a:gd name="f17" fmla="+- f3 0 f2"/>
                <a:gd name="f18" fmla="*/ f17 1 2269442"/>
                <a:gd name="f19" fmla="*/ f16 1 6866466"/>
                <a:gd name="f20" fmla="*/ f2 1 f18"/>
                <a:gd name="f21" fmla="*/ f3 1 f18"/>
                <a:gd name="f22" fmla="*/ f2 1 f19"/>
                <a:gd name="f23" fmla="*/ f4 1 f19"/>
                <a:gd name="f24" fmla="*/ f20 f14 1"/>
                <a:gd name="f25" fmla="*/ f21 f14 1"/>
                <a:gd name="f26" fmla="*/ f23 f15 1"/>
                <a:gd name="f27" fmla="*/ f22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2269442" h="6866466">
                  <a:moveTo>
                    <a:pt x="f5" y="f2"/>
                  </a:moveTo>
                  <a:lnTo>
                    <a:pt x="f2" y="f6"/>
                  </a:lnTo>
                  <a:lnTo>
                    <a:pt x="f7" y="f4"/>
                  </a:lnTo>
                  <a:cubicBezTo>
                    <a:pt x="f8" y="f9"/>
                    <a:pt x="f10" y="f11"/>
                    <a:pt x="f12" y="f13"/>
                  </a:cubicBezTo>
                  <a:lnTo>
                    <a:pt x="f5" y="f2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7" name="Freeform 10"/>
            <p:cNvSpPr/>
            <p:nvPr/>
          </p:nvSpPr>
          <p:spPr>
            <a:xfrm>
              <a:off x="7943040" y="-9360"/>
              <a:ext cx="2147760" cy="7568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948147"/>
                <a:gd name="f4" fmla="val 6866467"/>
                <a:gd name="f5" fmla="val 1202267"/>
                <a:gd name="f6" fmla="val 1947333"/>
                <a:gd name="f7" fmla="val 1944511"/>
                <a:gd name="f8" fmla="val 4577645"/>
                <a:gd name="f9" fmla="val 1950155"/>
                <a:gd name="f10" fmla="val 2288822"/>
                <a:gd name="f11" fmla="*/ f0 1 1948147"/>
                <a:gd name="f12" fmla="*/ f1 1 6866467"/>
                <a:gd name="f13" fmla="+- f4 0 f2"/>
                <a:gd name="f14" fmla="+- f3 0 f2"/>
                <a:gd name="f15" fmla="*/ f14 1 1948147"/>
                <a:gd name="f16" fmla="*/ f13 1 6866467"/>
                <a:gd name="f17" fmla="*/ f2 1 f15"/>
                <a:gd name="f18" fmla="*/ f3 1 f15"/>
                <a:gd name="f19" fmla="*/ f2 1 f16"/>
                <a:gd name="f20" fmla="*/ f4 1 f16"/>
                <a:gd name="f21" fmla="*/ f17 f11 1"/>
                <a:gd name="f22" fmla="*/ f18 f11 1"/>
                <a:gd name="f23" fmla="*/ f20 f12 1"/>
                <a:gd name="f24" fmla="*/ f19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1" t="f24" r="f22" b="f23"/>
              <a:pathLst>
                <a:path w="1948147" h="6866467">
                  <a:moveTo>
                    <a:pt x="f2" y="f2"/>
                  </a:moveTo>
                  <a:lnTo>
                    <a:pt x="f5" y="f4"/>
                  </a:lnTo>
                  <a:lnTo>
                    <a:pt x="f6" y="f4"/>
                  </a:lnTo>
                  <a:cubicBezTo>
                    <a:pt x="f7" y="f8"/>
                    <a:pt x="f9" y="f10"/>
                    <a:pt x="f6" y="f2"/>
                  </a:cubicBez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8" name="Freeform 11"/>
            <p:cNvSpPr/>
            <p:nvPr/>
          </p:nvSpPr>
          <p:spPr>
            <a:xfrm>
              <a:off x="7317720" y="4321080"/>
              <a:ext cx="2770919" cy="323856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59667"/>
                <a:gd name="f4" fmla="val 3810000"/>
                <a:gd name="f5" fmla="val 3251200"/>
                <a:gd name="f6" fmla="val 3254022"/>
                <a:gd name="f7" fmla="val 1270000"/>
                <a:gd name="f8" fmla="val 3256845"/>
                <a:gd name="f9" fmla="val 2540000"/>
                <a:gd name="f10" fmla="*/ f0 1 3259667"/>
                <a:gd name="f11" fmla="*/ f1 1 3810000"/>
                <a:gd name="f12" fmla="+- f4 0 f2"/>
                <a:gd name="f13" fmla="+- f3 0 f2"/>
                <a:gd name="f14" fmla="*/ f13 1 3259667"/>
                <a:gd name="f15" fmla="*/ f12 1 3810000"/>
                <a:gd name="f16" fmla="*/ f2 1 f14"/>
                <a:gd name="f17" fmla="*/ f3 1 f14"/>
                <a:gd name="f18" fmla="*/ f2 1 f15"/>
                <a:gd name="f19" fmla="*/ f4 1 f15"/>
                <a:gd name="f20" fmla="*/ f16 f10 1"/>
                <a:gd name="f21" fmla="*/ f17 f10 1"/>
                <a:gd name="f22" fmla="*/ f19 f11 1"/>
                <a:gd name="f23" fmla="*/ f18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3259667" h="3810000">
                  <a:moveTo>
                    <a:pt x="f2" y="f4"/>
                  </a:moveTo>
                  <a:lnTo>
                    <a:pt x="f5" y="f2"/>
                  </a:lnTo>
                  <a:cubicBezTo>
                    <a:pt x="f6" y="f7"/>
                    <a:pt x="f8" y="f9"/>
                    <a:pt x="f3" y="f4"/>
                  </a:cubicBezTo>
                  <a:lnTo>
                    <a:pt x="f2" y="f4"/>
                  </a:lnTo>
                  <a:close/>
                </a:path>
              </a:pathLst>
            </a:custGeom>
            <a:solidFill>
              <a:srgbClr val="54A021">
                <a:alpha val="72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9" name="Freeform 12"/>
            <p:cNvSpPr/>
            <p:nvPr/>
          </p:nvSpPr>
          <p:spPr>
            <a:xfrm>
              <a:off x="7728479" y="-9360"/>
              <a:ext cx="2362320" cy="7568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3267"/>
                <a:gd name="f4" fmla="val 6866467"/>
                <a:gd name="f5" fmla="val 2472267"/>
                <a:gd name="f6" fmla="val 6858000"/>
                <a:gd name="f7" fmla="*/ f0 1 2853267"/>
                <a:gd name="f8" fmla="*/ f1 1 6866467"/>
                <a:gd name="f9" fmla="+- f4 0 f2"/>
                <a:gd name="f10" fmla="+- f3 0 f2"/>
                <a:gd name="f11" fmla="*/ f10 1 2853267"/>
                <a:gd name="f12" fmla="*/ f9 1 6866467"/>
                <a:gd name="f13" fmla="*/ f2 1 f11"/>
                <a:gd name="f14" fmla="*/ f3 1 f11"/>
                <a:gd name="f15" fmla="*/ f2 1 f12"/>
                <a:gd name="f16" fmla="*/ f4 1 f12"/>
                <a:gd name="f17" fmla="*/ f13 f7 1"/>
                <a:gd name="f18" fmla="*/ f14 f7 1"/>
                <a:gd name="f19" fmla="*/ f16 f8 1"/>
                <a:gd name="f20" fmla="*/ f15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7" t="f20" r="f18" b="f19"/>
              <a:pathLst>
                <a:path w="2853267" h="6866467">
                  <a:moveTo>
                    <a:pt x="f2" y="f2"/>
                  </a:moveTo>
                  <a:lnTo>
                    <a:pt x="f5" y="f4"/>
                  </a:lnTo>
                  <a:lnTo>
                    <a:pt x="f3" y="f6"/>
                  </a:lnTo>
                  <a:lnTo>
                    <a:pt x="f3" y="f2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10" name="Freeform 13"/>
            <p:cNvSpPr/>
            <p:nvPr/>
          </p:nvSpPr>
          <p:spPr>
            <a:xfrm>
              <a:off x="9145440" y="-9360"/>
              <a:ext cx="945360" cy="7568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86933"/>
                <a:gd name="f4" fmla="val 6866467"/>
                <a:gd name="f5" fmla="val 1016000"/>
                <a:gd name="f6" fmla="val 1284111"/>
                <a:gd name="f7" fmla="val 4577645"/>
                <a:gd name="f8" fmla="val 1281288"/>
                <a:gd name="f9" fmla="val 2288822"/>
                <a:gd name="f10" fmla="val 1278466"/>
                <a:gd name="f11" fmla="*/ f0 1 1286933"/>
                <a:gd name="f12" fmla="*/ f1 1 6866467"/>
                <a:gd name="f13" fmla="+- f4 0 f2"/>
                <a:gd name="f14" fmla="+- f3 0 f2"/>
                <a:gd name="f15" fmla="*/ f14 1 1286933"/>
                <a:gd name="f16" fmla="*/ f13 1 6866467"/>
                <a:gd name="f17" fmla="*/ f2 1 f15"/>
                <a:gd name="f18" fmla="*/ f3 1 f15"/>
                <a:gd name="f19" fmla="*/ f2 1 f16"/>
                <a:gd name="f20" fmla="*/ f4 1 f16"/>
                <a:gd name="f21" fmla="*/ f17 f11 1"/>
                <a:gd name="f22" fmla="*/ f18 f11 1"/>
                <a:gd name="f23" fmla="*/ f20 f12 1"/>
                <a:gd name="f24" fmla="*/ f19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1" t="f24" r="f22" b="f23"/>
              <a:pathLst>
                <a:path w="1286933" h="6866467">
                  <a:moveTo>
                    <a:pt x="f5" y="f2"/>
                  </a:moveTo>
                  <a:lnTo>
                    <a:pt x="f2" y="f4"/>
                  </a:lnTo>
                  <a:lnTo>
                    <a:pt x="f3" y="f4"/>
                  </a:lnTo>
                  <a:cubicBezTo>
                    <a:pt x="f6" y="f7"/>
                    <a:pt x="f8" y="f9"/>
                    <a:pt x="f10" y="f2"/>
                  </a:cubicBezTo>
                  <a:lnTo>
                    <a:pt x="f5" y="f2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11" name="Freeform 14"/>
            <p:cNvSpPr/>
            <p:nvPr/>
          </p:nvSpPr>
          <p:spPr>
            <a:xfrm>
              <a:off x="8904600" y="-9360"/>
              <a:ext cx="1176120" cy="7568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70244"/>
                <a:gd name="f4" fmla="val 6866467"/>
                <a:gd name="f5" fmla="val 1117600"/>
                <a:gd name="f6" fmla="val 1270000"/>
                <a:gd name="f7" fmla="val 1272822"/>
                <a:gd name="f8" fmla="val 4574822"/>
                <a:gd name="f9" fmla="val 1250245"/>
                <a:gd name="f10" fmla="val 2291645"/>
                <a:gd name="f11" fmla="val 1253067"/>
                <a:gd name="f12" fmla="*/ f0 1 1270244"/>
                <a:gd name="f13" fmla="*/ f1 1 6866467"/>
                <a:gd name="f14" fmla="+- f4 0 f2"/>
                <a:gd name="f15" fmla="+- f3 0 f2"/>
                <a:gd name="f16" fmla="*/ f15 1 1270244"/>
                <a:gd name="f17" fmla="*/ f14 1 6866467"/>
                <a:gd name="f18" fmla="*/ f2 1 f16"/>
                <a:gd name="f19" fmla="*/ f3 1 f16"/>
                <a:gd name="f20" fmla="*/ f2 1 f17"/>
                <a:gd name="f21" fmla="*/ f4 1 f17"/>
                <a:gd name="f22" fmla="*/ f18 f12 1"/>
                <a:gd name="f23" fmla="*/ f19 f12 1"/>
                <a:gd name="f24" fmla="*/ f21 f13 1"/>
                <a:gd name="f25" fmla="*/ f20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1270244" h="6866467">
                  <a:moveTo>
                    <a:pt x="f2" y="f2"/>
                  </a:moveTo>
                  <a:lnTo>
                    <a:pt x="f5" y="f4"/>
                  </a:lnTo>
                  <a:lnTo>
                    <a:pt x="f6" y="f4"/>
                  </a:lnTo>
                  <a:cubicBezTo>
                    <a:pt x="f7" y="f8"/>
                    <a:pt x="f9" y="f10"/>
                    <a:pt x="f11" y="f2"/>
                  </a:cubicBez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12" name="Freeform 15"/>
            <p:cNvSpPr/>
            <p:nvPr/>
          </p:nvSpPr>
          <p:spPr>
            <a:xfrm>
              <a:off x="8885880" y="5394600"/>
              <a:ext cx="1205999" cy="216540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820333"/>
                <a:gd name="f4" fmla="val 3268133"/>
                <a:gd name="f5" fmla="val 1811866"/>
                <a:gd name="f6" fmla="val 1814688"/>
                <a:gd name="f7" fmla="val 1086555"/>
                <a:gd name="f8" fmla="val 1817511"/>
                <a:gd name="f9" fmla="val 2173111"/>
                <a:gd name="f10" fmla="val 3259666"/>
                <a:gd name="f11" fmla="*/ f0 1 1820333"/>
                <a:gd name="f12" fmla="*/ f1 1 3268133"/>
                <a:gd name="f13" fmla="+- f4 0 f2"/>
                <a:gd name="f14" fmla="+- f3 0 f2"/>
                <a:gd name="f15" fmla="*/ f14 1 1820333"/>
                <a:gd name="f16" fmla="*/ f13 1 3268133"/>
                <a:gd name="f17" fmla="*/ f2 1 f15"/>
                <a:gd name="f18" fmla="*/ f3 1 f15"/>
                <a:gd name="f19" fmla="*/ f2 1 f16"/>
                <a:gd name="f20" fmla="*/ f4 1 f16"/>
                <a:gd name="f21" fmla="*/ f17 f11 1"/>
                <a:gd name="f22" fmla="*/ f18 f11 1"/>
                <a:gd name="f23" fmla="*/ f20 f12 1"/>
                <a:gd name="f24" fmla="*/ f19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1" t="f24" r="f22" b="f23"/>
              <a:pathLst>
                <a:path w="1820333" h="3268133">
                  <a:moveTo>
                    <a:pt x="f2" y="f4"/>
                  </a:moveTo>
                  <a:lnTo>
                    <a:pt x="f5" y="f2"/>
                  </a:lnTo>
                  <a:cubicBezTo>
                    <a:pt x="f6" y="f7"/>
                    <a:pt x="f8" y="f9"/>
                    <a:pt x="f3" y="f10"/>
                  </a:cubicBezTo>
                  <a:lnTo>
                    <a:pt x="f2" y="f4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</p:grpSp>
      <p:sp>
        <p:nvSpPr>
          <p:cNvPr id="13" name="Title Placeholder 1"/>
          <p:cNvSpPr txBox="1">
            <a:spLocks noGrp="1"/>
          </p:cNvSpPr>
          <p:nvPr>
            <p:ph type="title"/>
          </p:nvPr>
        </p:nvSpPr>
        <p:spPr>
          <a:xfrm>
            <a:off x="672120" y="672120"/>
            <a:ext cx="6998040" cy="145583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4" name="Text Placeholder 2"/>
          <p:cNvSpPr txBox="1">
            <a:spLocks noGrp="1"/>
          </p:cNvSpPr>
          <p:nvPr>
            <p:ph type="body" idx="1"/>
          </p:nvPr>
        </p:nvSpPr>
        <p:spPr>
          <a:xfrm>
            <a:off x="672120" y="2381760"/>
            <a:ext cx="6998040" cy="42778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5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959080" y="6659640"/>
            <a:ext cx="754199" cy="4024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/>
          <a:lstStyle>
            <a:lvl1pPr lvl="0" rtl="0" hangingPunct="0">
              <a:buNone/>
              <a:tabLst/>
              <a:defRPr lang="ru-RU" sz="2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16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672120" y="6659640"/>
            <a:ext cx="5096520" cy="4024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/>
          <a:lstStyle>
            <a:lvl1pPr lvl="0" rtl="0" hangingPunct="0">
              <a:buNone/>
              <a:tabLst/>
              <a:defRPr lang="ru-RU" sz="2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17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104960" y="6659640"/>
            <a:ext cx="565200" cy="4024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990" b="0" i="0" u="none" strike="noStrike" kern="1200" cap="none" spc="0" baseline="0">
                <a:solidFill>
                  <a:srgbClr val="90C226"/>
                </a:solidFill>
                <a:latin typeface="Trebuchet MS"/>
                <a:ea typeface="Segoe UI" pitchFamily="2"/>
                <a:cs typeface="Tahoma" pitchFamily="2"/>
              </a:defRPr>
            </a:lvl1pPr>
          </a:lstStyle>
          <a:p>
            <a:pPr lvl="0"/>
            <a:fld id="{EE88AF34-4FF8-4A70-BB68-3A3EFD4BD6EE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rtl="0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3970" b="0" i="0" u="none" strike="noStrike" kern="1200" cap="none" spc="0" baseline="0">
          <a:ln>
            <a:noFill/>
          </a:ln>
          <a:solidFill>
            <a:srgbClr val="90C226"/>
          </a:solidFill>
          <a:highlight>
            <a:scrgbClr r="0" g="0" b="0">
              <a:alpha val="0"/>
            </a:scrgbClr>
          </a:highlight>
          <a:latin typeface="Trebuchet MS" pitchFamily="18"/>
          <a:ea typeface="Microsoft YaHei" pitchFamily="2"/>
          <a:cs typeface="Lucida Sans" pitchFamily="2"/>
        </a:defRPr>
      </a:lvl1pPr>
    </p:titleStyle>
    <p:bodyStyle>
      <a:lvl1pPr marL="378000" marR="0" lvl="0" indent="-378000" algn="l" rtl="0" hangingPunct="1">
        <a:lnSpc>
          <a:spcPct val="100000"/>
        </a:lnSpc>
        <a:spcBef>
          <a:spcPts val="1100"/>
        </a:spcBef>
        <a:spcAft>
          <a:spcPts val="0"/>
        </a:spcAft>
        <a:buSzPct val="45000"/>
        <a:buFont typeface="StarSymbol"/>
        <a:buChar char="●"/>
        <a:tabLst/>
        <a:defRPr lang="ru-RU" sz="1990" b="0" i="0" u="none" strike="noStrike" kern="1200" cap="none" spc="0" baseline="0">
          <a:solidFill>
            <a:srgbClr val="404040"/>
          </a:solidFill>
          <a:latin typeface="Trebuchet MS"/>
        </a:defRPr>
      </a:lvl1pPr>
      <a:lvl2pPr marL="819000" marR="0" lvl="1" indent="-315000" algn="l" rtl="0" hangingPunct="1">
        <a:lnSpc>
          <a:spcPct val="100000"/>
        </a:lnSpc>
        <a:spcBef>
          <a:spcPts val="1100"/>
        </a:spcBef>
        <a:spcAft>
          <a:spcPts val="0"/>
        </a:spcAft>
        <a:buSzPct val="75000"/>
        <a:buFont typeface="StarSymbol"/>
        <a:buChar char="–"/>
        <a:tabLst/>
        <a:defRPr lang="ru-RU" sz="1770" b="0" i="0" u="none" strike="noStrike" kern="1200" cap="none" spc="0" baseline="0">
          <a:solidFill>
            <a:srgbClr val="404040"/>
          </a:solidFill>
          <a:latin typeface="Trebuchet MS"/>
        </a:defRPr>
      </a:lvl2pPr>
      <a:lvl3pPr marL="1260000" marR="0" lvl="2" indent="-252000" algn="l" rtl="0" hangingPunct="1">
        <a:lnSpc>
          <a:spcPct val="100000"/>
        </a:lnSpc>
        <a:spcBef>
          <a:spcPts val="1100"/>
        </a:spcBef>
        <a:spcAft>
          <a:spcPts val="0"/>
        </a:spcAft>
        <a:buSzPct val="45000"/>
        <a:buFont typeface="StarSymbol"/>
        <a:buChar char="●"/>
        <a:tabLst/>
        <a:defRPr lang="ru-RU" sz="1550" b="0" i="0" u="none" strike="noStrike" kern="1200" cap="none" spc="0" baseline="0">
          <a:solidFill>
            <a:srgbClr val="404040"/>
          </a:solidFill>
          <a:latin typeface="Trebuchet MS"/>
        </a:defRPr>
      </a:lvl3pPr>
      <a:lvl4pPr marL="1764000" marR="0" lvl="3" indent="-252000" algn="l" rtl="0" hangingPunct="1">
        <a:lnSpc>
          <a:spcPct val="100000"/>
        </a:lnSpc>
        <a:spcBef>
          <a:spcPts val="1100"/>
        </a:spcBef>
        <a:spcAft>
          <a:spcPts val="0"/>
        </a:spcAft>
        <a:buSzPct val="75000"/>
        <a:buFont typeface="StarSymbol"/>
        <a:buChar char="–"/>
        <a:tabLst/>
        <a:defRPr lang="ru-RU" sz="1330" b="0" i="0" u="none" strike="noStrike" kern="1200" cap="none" spc="0" baseline="0">
          <a:solidFill>
            <a:srgbClr val="404040"/>
          </a:solidFill>
          <a:latin typeface="Trebuchet MS"/>
        </a:defRPr>
      </a:lvl4pPr>
      <a:lvl5pPr marL="2268000" marR="0" lvl="4" indent="-252000" algn="l" rtl="0" hangingPunct="1">
        <a:lnSpc>
          <a:spcPct val="100000"/>
        </a:lnSpc>
        <a:spcBef>
          <a:spcPts val="1100"/>
        </a:spcBef>
        <a:spcAft>
          <a:spcPts val="0"/>
        </a:spcAft>
        <a:buSzPct val="45000"/>
        <a:buFont typeface="StarSymbol"/>
        <a:buChar char="●"/>
        <a:tabLst/>
        <a:defRPr lang="ru-RU" sz="1330" b="0" i="0" u="none" strike="noStrike" kern="1200" cap="none" spc="0" baseline="0">
          <a:solidFill>
            <a:srgbClr val="404040"/>
          </a:solidFill>
          <a:latin typeface="Trebuchet MS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0445" y="251445"/>
            <a:ext cx="9505056" cy="21236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4400" b="1" dirty="0"/>
              <a:t>О необходимости проведения диспансеризации работников предприятий и организаций </a:t>
            </a:r>
            <a:r>
              <a:rPr lang="ru-RU" sz="4400" b="1" dirty="0" smtClean="0"/>
              <a:t>г. </a:t>
            </a:r>
            <a:r>
              <a:rPr lang="ru-RU" sz="4400" b="1" dirty="0"/>
              <a:t>Ельца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53741" y="6032797"/>
            <a:ext cx="4751760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ru-RU" sz="2000" b="1" dirty="0" smtClean="0"/>
              <a:t>Подготовила: </a:t>
            </a:r>
          </a:p>
          <a:p>
            <a:pPr algn="r"/>
            <a:r>
              <a:rPr lang="ru-RU" sz="2000" b="1" dirty="0" smtClean="0"/>
              <a:t>заведующая </a:t>
            </a:r>
            <a:r>
              <a:rPr lang="ru-RU" sz="2000" b="1" dirty="0"/>
              <a:t>отделением общей врачебной практики ГУЗ «ЕГБ №2» </a:t>
            </a:r>
            <a:endParaRPr lang="ru-RU" sz="2000" b="1" dirty="0" smtClean="0"/>
          </a:p>
          <a:p>
            <a:pPr algn="r"/>
            <a:r>
              <a:rPr lang="ru-RU" sz="2000" b="1" dirty="0" smtClean="0"/>
              <a:t>Т.И</a:t>
            </a:r>
            <a:r>
              <a:rPr lang="ru-RU" sz="2000" b="1" dirty="0"/>
              <a:t>. Бабушкина  </a:t>
            </a:r>
          </a:p>
        </p:txBody>
      </p:sp>
      <p:pic>
        <p:nvPicPr>
          <p:cNvPr id="3074" name="Picture 2" descr="...округа продолжаются плановые профилактические медицинские осмотры и дисп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92" y="2555701"/>
            <a:ext cx="4320480" cy="4800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817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3768" y="179437"/>
            <a:ext cx="9649072" cy="14465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600" b="1" dirty="0"/>
              <a:t>Профилактический медицинский осмотр и диспансеризация – доступный и простой способ узнать о своём здоровье!</a:t>
            </a:r>
          </a:p>
          <a:p>
            <a:endParaRPr lang="ru-RU" sz="800" b="1" dirty="0" smtClean="0"/>
          </a:p>
          <a:p>
            <a:pPr algn="just"/>
            <a:r>
              <a:rPr lang="ru-RU" sz="1600" b="1" dirty="0" smtClean="0"/>
              <a:t>Важно</a:t>
            </a:r>
            <a:r>
              <a:rPr lang="ru-RU" sz="1600" b="1" dirty="0"/>
              <a:t>! </a:t>
            </a:r>
            <a:r>
              <a:rPr lang="ru-RU" sz="1600" dirty="0"/>
              <a:t>Профосмотр и диспансеризация являются бесплатными медицинскими мероприятиями, т.к. они финансируются из средств системы обязательного медицинского страхования, и гражданам необходимо только предъявить паспорт, СНИЛС и полис обязательного медицинского страхования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3768" y="1835621"/>
            <a:ext cx="9649072" cy="1569660"/>
          </a:xfrm>
          <a:prstGeom prst="rect">
            <a:avLst/>
          </a:prstGeom>
          <a:solidFill>
            <a:srgbClr val="FFFF66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Диагностика заболеваний на ранних стадиях является залогом успеха в их дальнейшем контроле и лечении.</a:t>
            </a:r>
          </a:p>
          <a:p>
            <a:pPr algn="just"/>
            <a:endParaRPr lang="ru-RU" sz="800" dirty="0" smtClean="0"/>
          </a:p>
          <a:p>
            <a:pPr algn="just"/>
            <a:r>
              <a:rPr lang="ru-RU" sz="1600" dirty="0" smtClean="0"/>
              <a:t>Если </a:t>
            </a:r>
            <a:r>
              <a:rPr lang="ru-RU" sz="1600" dirty="0"/>
              <a:t>заболеваний не выявлено, Вы получите консультацию по профилактике их возникновения, а при наличии факторов риска – советы по их коррекции или можете получить направление на физиолечение, массаж, ЛФК на базе поликлинического отделения ГУЗ «Елецкая городская больница </a:t>
            </a:r>
            <a:r>
              <a:rPr lang="ru-RU" sz="1600" dirty="0" smtClean="0"/>
              <a:t>№ 2</a:t>
            </a:r>
            <a:r>
              <a:rPr lang="ru-RU" sz="1600" dirty="0"/>
              <a:t>». </a:t>
            </a:r>
            <a:endParaRPr lang="ru-RU" sz="1600" dirty="0" smtClean="0"/>
          </a:p>
          <a:p>
            <a:pPr algn="just"/>
            <a:endParaRPr lang="ru-RU" sz="800" dirty="0"/>
          </a:p>
          <a:p>
            <a:pPr algn="just"/>
            <a:r>
              <a:rPr lang="ru-RU" sz="1600" dirty="0" smtClean="0"/>
              <a:t>Вам </a:t>
            </a:r>
            <a:r>
              <a:rPr lang="ru-RU" sz="1600" dirty="0"/>
              <a:t>могут предложить бесплатную </a:t>
            </a:r>
            <a:r>
              <a:rPr lang="ru-RU" sz="1600" dirty="0" smtClean="0"/>
              <a:t>путёвку </a:t>
            </a:r>
            <a:r>
              <a:rPr lang="ru-RU" sz="1600" dirty="0"/>
              <a:t>в бронхо-легочный санаторий «Лесная Сказка».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2782" y="3635821"/>
            <a:ext cx="9649072" cy="29238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b="1" dirty="0"/>
              <a:t>Что такое факторы риска?</a:t>
            </a:r>
          </a:p>
          <a:p>
            <a:endParaRPr lang="ru-RU" sz="800" dirty="0" smtClean="0"/>
          </a:p>
          <a:p>
            <a:r>
              <a:rPr lang="ru-RU" sz="1600" dirty="0" smtClean="0"/>
              <a:t>Факторы </a:t>
            </a:r>
            <a:r>
              <a:rPr lang="ru-RU" sz="1600" dirty="0"/>
              <a:t>риска - факторы, способствующие возникновению заболевания (например, курение - фактор риска по отношению к инфаркту миокарда или раку лёгких).</a:t>
            </a:r>
          </a:p>
          <a:p>
            <a:r>
              <a:rPr lang="ru-RU" sz="1600" dirty="0"/>
              <a:t>Факторы риска делятся на </a:t>
            </a:r>
            <a:r>
              <a:rPr lang="ru-RU" sz="1600" b="1" dirty="0"/>
              <a:t>модифицируемые и немодифицируемые.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 smtClean="0"/>
          </a:p>
          <a:p>
            <a:r>
              <a:rPr lang="ru-RU" sz="1600" b="1" dirty="0" smtClean="0"/>
              <a:t>Немодифицируемые </a:t>
            </a:r>
            <a:r>
              <a:rPr lang="ru-RU" sz="1600" dirty="0"/>
              <a:t>– это факторы, которые нельзя изменить (например: пол, возраст и др.).</a:t>
            </a:r>
          </a:p>
          <a:p>
            <a:r>
              <a:rPr lang="ru-RU" sz="1600" b="1" dirty="0"/>
              <a:t>Модифицируемые - это факторы, которые можно корректировать.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 smtClean="0"/>
          </a:p>
          <a:p>
            <a:r>
              <a:rPr lang="ru-RU" sz="1600" dirty="0" smtClean="0"/>
              <a:t>Например</a:t>
            </a:r>
            <a:r>
              <a:rPr lang="ru-RU" sz="1600" dirty="0"/>
              <a:t>, повышенное артериальное давление не только само по себе заболевание, но фактор риска развития инфаркта, инсульта. Снижение артериального давления на 1 мм рт</a:t>
            </a:r>
            <a:r>
              <a:rPr lang="ru-RU" sz="1600" dirty="0" smtClean="0"/>
              <a:t>. ст</a:t>
            </a:r>
            <a:r>
              <a:rPr lang="ru-RU" sz="1600" dirty="0"/>
              <a:t>. снижает риск развития инфаркта или инсульта на 1%.</a:t>
            </a:r>
          </a:p>
        </p:txBody>
      </p:sp>
    </p:spTree>
    <p:extLst>
      <p:ext uri="{BB962C8B-B14F-4D97-AF65-F5344CB8AC3E}">
        <p14:creationId xmlns:p14="http://schemas.microsoft.com/office/powerpoint/2010/main" val="3748230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5023" y="107429"/>
            <a:ext cx="9525809" cy="169277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b="1" dirty="0"/>
              <a:t>На выявление каких заболеваний направлена диспансеризация или профилактический медицинский осмотр?</a:t>
            </a:r>
          </a:p>
          <a:p>
            <a:endParaRPr lang="ru-RU" sz="400" dirty="0" smtClean="0"/>
          </a:p>
          <a:p>
            <a:r>
              <a:rPr lang="ru-RU" sz="1600" dirty="0" smtClean="0"/>
              <a:t>Благодаря </a:t>
            </a:r>
            <a:r>
              <a:rPr lang="ru-RU" sz="1600" dirty="0"/>
              <a:t>входящим в диспансеризацию анкетированию, антропометрии, анализам и обследованиям появляется возможность диагностирования у пациента заболеваний сердца и сосудов, сахарного диабета, онкологических заболеваний, неврологических заболеваний, заболеваний желудочно-кишечного тракта, </a:t>
            </a:r>
            <a:r>
              <a:rPr lang="ru-RU" sz="1600" dirty="0" smtClean="0"/>
              <a:t>лёгких </a:t>
            </a:r>
            <a:r>
              <a:rPr lang="ru-RU" sz="1600" dirty="0"/>
              <a:t>и других.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5023" y="1826014"/>
            <a:ext cx="9525809" cy="21236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b="1" dirty="0" smtClean="0"/>
              <a:t>Для прикрепленного к ГУЗ «Елецкая городская больница № 2» населения, диспансеризация и профилактический медицинский осмотр проводится на базе Отделения медицинской профилактики по адресу:  г. Елец, ул. Гагарина д 5.</a:t>
            </a:r>
            <a:endParaRPr lang="ru-RU" sz="1600" dirty="0" smtClean="0"/>
          </a:p>
          <a:p>
            <a:endParaRPr lang="ru-RU" sz="400" b="1" dirty="0" smtClean="0"/>
          </a:p>
          <a:p>
            <a:r>
              <a:rPr lang="ru-RU" sz="1600" b="1" dirty="0" smtClean="0"/>
              <a:t>Ждем Вас с понедельника по пятницу:  с 8.00 до 15.00 в </a:t>
            </a:r>
            <a:r>
              <a:rPr lang="ru-RU" sz="1600" b="1" dirty="0" err="1" smtClean="0"/>
              <a:t>каб</a:t>
            </a:r>
            <a:r>
              <a:rPr lang="ru-RU" sz="1600" b="1" dirty="0" smtClean="0"/>
              <a:t>. № 103 (1 этаж) без обращения в  </a:t>
            </a:r>
          </a:p>
          <a:p>
            <a:pPr lvl="0"/>
            <a:r>
              <a:rPr lang="ru-RU" sz="1600" b="1" dirty="0" smtClean="0"/>
              <a:t>      регистратуру;     с 15.00 до 17.30 обращаться в регистратуру.</a:t>
            </a:r>
            <a:endParaRPr lang="ru-RU" sz="1600" dirty="0" smtClean="0"/>
          </a:p>
          <a:p>
            <a:pPr lvl="0"/>
            <a:r>
              <a:rPr lang="ru-RU" sz="1600" b="1" dirty="0" smtClean="0"/>
              <a:t>      В субботу с 9.00 до 14.00  обращаться в регистратуру.</a:t>
            </a:r>
            <a:endParaRPr lang="ru-RU" sz="1600" dirty="0" smtClean="0"/>
          </a:p>
          <a:p>
            <a:r>
              <a:rPr lang="ru-RU" sz="1600" dirty="0" smtClean="0"/>
              <a:t>При себе иметь паспорт и полис ОМС</a:t>
            </a:r>
          </a:p>
          <a:p>
            <a:r>
              <a:rPr lang="ru-RU" sz="1600" dirty="0" smtClean="0"/>
              <a:t>Телефон </a:t>
            </a:r>
            <a:r>
              <a:rPr lang="ru-RU" sz="1600" b="1" i="1" dirty="0" smtClean="0"/>
              <a:t>Отделения медицинской профилактики 8(47 467) 4-34-21,   8-905-681-72-52</a:t>
            </a:r>
            <a:r>
              <a:rPr lang="ru-RU" sz="1600" i="1" dirty="0" smtClean="0"/>
              <a:t> </a:t>
            </a:r>
            <a:endParaRPr lang="ru-RU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73064" y="4067869"/>
            <a:ext cx="9569725" cy="32932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dirty="0"/>
              <a:t>Программа и сроки прохождения профосмотра и диспансеризации зависят от возраста гражданина. Так, у лиц в возрасте от 18 до 39 лет профосмотр проводится ежегодно, а диспансеризация 1 раз в </a:t>
            </a:r>
            <a:r>
              <a:rPr lang="ru-RU" sz="1600" dirty="0" smtClean="0"/>
              <a:t>3 </a:t>
            </a:r>
            <a:r>
              <a:rPr lang="ru-RU" sz="1600" dirty="0"/>
              <a:t>года.</a:t>
            </a:r>
          </a:p>
          <a:p>
            <a:endParaRPr lang="ru-RU" sz="800" b="1" dirty="0" smtClean="0"/>
          </a:p>
          <a:p>
            <a:r>
              <a:rPr lang="ru-RU" sz="1600" b="1" dirty="0" smtClean="0"/>
              <a:t>В </a:t>
            </a:r>
            <a:r>
              <a:rPr lang="ru-RU" sz="1600" b="1" dirty="0"/>
              <a:t>программу профосмотра входит:</a:t>
            </a:r>
            <a:endParaRPr lang="ru-RU" sz="1600" dirty="0"/>
          </a:p>
          <a:p>
            <a:r>
              <a:rPr lang="ru-RU" sz="1600" dirty="0"/>
              <a:t>Анкетирование гражданина,</a:t>
            </a:r>
          </a:p>
          <a:p>
            <a:r>
              <a:rPr lang="ru-RU" sz="1600" dirty="0"/>
              <a:t>Антропометрия (измерение роста, веса, охвата талии) и </a:t>
            </a:r>
            <a:r>
              <a:rPr lang="ru-RU" sz="1600" dirty="0" smtClean="0"/>
              <a:t>расчёт </a:t>
            </a:r>
            <a:r>
              <a:rPr lang="ru-RU" sz="1600" dirty="0"/>
              <a:t>индекса массы тела,</a:t>
            </a:r>
          </a:p>
          <a:p>
            <a:r>
              <a:rPr lang="ru-RU" sz="1600" dirty="0"/>
              <a:t>Измерение артериального давления,</a:t>
            </a:r>
          </a:p>
          <a:p>
            <a:r>
              <a:rPr lang="ru-RU" sz="1600" dirty="0"/>
              <a:t>Исследование уровней общего холестерина и глюкозы в крови экспресс-методом,</a:t>
            </a:r>
          </a:p>
          <a:p>
            <a:r>
              <a:rPr lang="ru-RU" sz="1600" dirty="0" smtClean="0"/>
              <a:t>Расчёт </a:t>
            </a:r>
            <a:r>
              <a:rPr lang="ru-RU" sz="1600" dirty="0"/>
              <a:t>относительного или абсолютного сердечно-сосудистого риска,</a:t>
            </a:r>
          </a:p>
          <a:p>
            <a:r>
              <a:rPr lang="ru-RU" sz="1600" dirty="0"/>
              <a:t>Флюорография (1 раз в 2 года),</a:t>
            </a:r>
          </a:p>
          <a:p>
            <a:r>
              <a:rPr lang="ru-RU" sz="1600" dirty="0"/>
              <a:t>Электрокардиография для лиц от 35 лет и старше,</a:t>
            </a:r>
          </a:p>
          <a:p>
            <a:r>
              <a:rPr lang="ru-RU" sz="1600" dirty="0"/>
              <a:t>Осмотр женщин врачом акушером-гинекологом,</a:t>
            </a:r>
          </a:p>
          <a:p>
            <a:endParaRPr lang="ru-RU" sz="800" dirty="0" smtClean="0"/>
          </a:p>
          <a:p>
            <a:r>
              <a:rPr lang="ru-RU" sz="1600" dirty="0" smtClean="0"/>
              <a:t>Осмотр </a:t>
            </a:r>
            <a:r>
              <a:rPr lang="ru-RU" sz="1600" dirty="0"/>
              <a:t>врача-терапевта или врача общей практики по территориальному принципу.</a:t>
            </a:r>
          </a:p>
        </p:txBody>
      </p:sp>
    </p:spTree>
    <p:extLst>
      <p:ext uri="{BB962C8B-B14F-4D97-AF65-F5344CB8AC3E}">
        <p14:creationId xmlns:p14="http://schemas.microsoft.com/office/powerpoint/2010/main" val="2740202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3768" y="107429"/>
            <a:ext cx="9649072" cy="3354765"/>
          </a:xfrm>
          <a:prstGeom prst="rect">
            <a:avLst/>
          </a:prstGeom>
          <a:solidFill>
            <a:srgbClr val="FFFF66"/>
          </a:solidFill>
        </p:spPr>
        <p:txBody>
          <a:bodyPr wrap="square">
            <a:spAutoFit/>
          </a:bodyPr>
          <a:lstStyle/>
          <a:p>
            <a:r>
              <a:rPr lang="ru-RU" sz="1600" b="1" dirty="0"/>
              <a:t>Диспансеризация является более сложным профилактическим мероприятием, состоящим из двух этапов в зависимости от состояния здоровья гражданина.</a:t>
            </a:r>
            <a:br>
              <a:rPr lang="ru-RU" sz="1600" b="1" dirty="0"/>
            </a:br>
            <a:r>
              <a:rPr lang="ru-RU" sz="400" dirty="0" smtClean="0"/>
              <a:t>  </a:t>
            </a:r>
          </a:p>
          <a:p>
            <a:r>
              <a:rPr lang="ru-RU" sz="1600" b="1" dirty="0" smtClean="0"/>
              <a:t>1-й </a:t>
            </a:r>
            <a:r>
              <a:rPr lang="ru-RU" sz="1600" b="1" dirty="0"/>
              <a:t>этап </a:t>
            </a:r>
            <a:r>
              <a:rPr lang="ru-RU" sz="1600" dirty="0"/>
              <a:t>включает простые, но информативные методы обследования, на основании которых врач определит риск развития заболеваний и группу здоровья, и, при необходимости, направит на второй этап диспансеризации.</a:t>
            </a:r>
          </a:p>
          <a:p>
            <a:endParaRPr lang="ru-RU" sz="400" dirty="0" smtClean="0"/>
          </a:p>
          <a:p>
            <a:r>
              <a:rPr lang="ru-RU" sz="1600" b="1" dirty="0" smtClean="0"/>
              <a:t>2 </a:t>
            </a:r>
            <a:r>
              <a:rPr lang="ru-RU" sz="1600" b="1" dirty="0"/>
              <a:t>этап </a:t>
            </a:r>
            <a:r>
              <a:rPr lang="ru-RU" sz="1600" dirty="0"/>
              <a:t>включает</a:t>
            </a:r>
            <a:r>
              <a:rPr lang="ru-RU" sz="1600" b="1" dirty="0"/>
              <a:t> </a:t>
            </a:r>
            <a:r>
              <a:rPr lang="ru-RU" sz="1600" dirty="0"/>
              <a:t>в себя консультации врачей-специалистов (невролога, хирурга, колопроктолога, уролога, акушера-гинеколога, офтальмолога и др.), инструментальные исследования (гастроскопия, колоноскопия, рентгенография и КТ легких, спирометрия) по показаниям и проведение индивидуального или группового углубленного профилактического консультирования в Центре Здоровья .</a:t>
            </a:r>
          </a:p>
          <a:p>
            <a:endParaRPr lang="ru-RU" sz="400" b="1" dirty="0" smtClean="0"/>
          </a:p>
          <a:p>
            <a:r>
              <a:rPr lang="ru-RU" sz="1600" b="1" dirty="0" smtClean="0"/>
              <a:t>Таким </a:t>
            </a:r>
            <a:r>
              <a:rPr lang="ru-RU" sz="1600" b="1" dirty="0"/>
              <a:t>образом, профосмотр и диспансеризация – это возможность для гражданина в короткие сроки получить информацию о своём здоровье, узнать о существующих угрозах и бесплатно получить рекомендации для своевременного их устранения</a:t>
            </a:r>
            <a:r>
              <a:rPr lang="ru-RU" sz="1600" b="1" dirty="0" smtClean="0"/>
              <a:t>. </a:t>
            </a:r>
            <a:endParaRPr lang="ru-RU" sz="1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4138" y="3563813"/>
            <a:ext cx="9708331" cy="378565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b="1" dirty="0"/>
              <a:t>Как пройти диспансеризацию работающему человеку?</a:t>
            </a:r>
          </a:p>
          <a:p>
            <a:endParaRPr lang="ru-RU" sz="400" dirty="0" smtClean="0"/>
          </a:p>
          <a:p>
            <a:pPr algn="just"/>
            <a:r>
              <a:rPr lang="ru-RU" sz="1600" dirty="0" smtClean="0"/>
              <a:t>Согласно </a:t>
            </a:r>
            <a:r>
              <a:rPr lang="ru-RU" sz="1600" dirty="0"/>
              <a:t>Федеральному закону Российской Федерации от 21 ноября 2011 г. № 323-ФЗ «Об основах охраны здоровья граждан в Российской Федерации» работодатели обязаны обеспечивать условия для прохождения работниками медицинских осмотров и диспансеризации, беспрепятственно отпускать работников для их прохождения.</a:t>
            </a:r>
          </a:p>
          <a:p>
            <a:pPr algn="just"/>
            <a:endParaRPr lang="ru-RU" sz="400" dirty="0" smtClean="0"/>
          </a:p>
          <a:p>
            <a:pPr algn="just"/>
            <a:r>
              <a:rPr lang="ru-RU" sz="1600" dirty="0" smtClean="0"/>
              <a:t>С </a:t>
            </a:r>
            <a:r>
              <a:rPr lang="ru-RU" sz="1600" dirty="0"/>
              <a:t>2019 </a:t>
            </a:r>
            <a:r>
              <a:rPr lang="ru-RU" sz="1600" dirty="0" smtClean="0"/>
              <a:t>г. </a:t>
            </a:r>
            <a:r>
              <a:rPr lang="ru-RU" sz="1600" dirty="0"/>
              <a:t>в соответствии с Трудовым кодексом РФ при прохождении диспансеризации в порядке, предусмотренном законодательством в сфере охраны здоровья, работники имеют право на освобождение от работы на один рабочий день раз в три года с сохранением за ними места работы (должности) и среднего заработка, а работники «предпенсионного возраста» - на освобождение от работы на два рабочих дня </a:t>
            </a:r>
            <a:r>
              <a:rPr lang="ru-RU" sz="1600" dirty="0" smtClean="0"/>
              <a:t>1 </a:t>
            </a:r>
            <a:r>
              <a:rPr lang="ru-RU" sz="1600" dirty="0"/>
              <a:t>раз в год с сохранением за ними места работы (должности) и среднего заработка (части </a:t>
            </a:r>
            <a:r>
              <a:rPr lang="ru-RU" sz="1600" dirty="0" smtClean="0"/>
              <a:t>1-я </a:t>
            </a:r>
            <a:r>
              <a:rPr lang="ru-RU" sz="1600" dirty="0"/>
              <a:t>и </a:t>
            </a:r>
            <a:r>
              <a:rPr lang="ru-RU" sz="1600" dirty="0" smtClean="0"/>
              <a:t>2-я </a:t>
            </a:r>
            <a:r>
              <a:rPr lang="ru-RU" sz="1600" dirty="0"/>
              <a:t>ст. 185.1 ТК РФ). </a:t>
            </a:r>
            <a:endParaRPr lang="ru-RU" sz="1600" dirty="0" smtClean="0"/>
          </a:p>
          <a:p>
            <a:pPr algn="just"/>
            <a:endParaRPr lang="ru-RU" sz="400" dirty="0" smtClean="0"/>
          </a:p>
          <a:p>
            <a:pPr algn="just"/>
            <a:r>
              <a:rPr lang="ru-RU" sz="1600" dirty="0" smtClean="0"/>
              <a:t>Работник </a:t>
            </a:r>
            <a:r>
              <a:rPr lang="ru-RU" sz="1600" dirty="0"/>
              <a:t>освобождается от работы для прохождения диспансеризации на основании его письменного заявления, при этом день (дни) освобождения от работы согласовываются с работодателем.</a:t>
            </a:r>
          </a:p>
          <a:p>
            <a:endParaRPr lang="ru-RU" sz="400" dirty="0" smtClean="0"/>
          </a:p>
          <a:p>
            <a:r>
              <a:rPr lang="ru-RU" sz="1600" dirty="0" smtClean="0"/>
              <a:t>При </a:t>
            </a:r>
            <a:r>
              <a:rPr lang="ru-RU" sz="1600" dirty="0"/>
              <a:t>необходимости, получить справку о прохождении диспансеризации можно в </a:t>
            </a:r>
            <a:r>
              <a:rPr lang="ru-RU" sz="1600" i="1" dirty="0"/>
              <a:t>Отделении медицинской профилактики - кабинет № 103.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62645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5776" y="179437"/>
            <a:ext cx="9577064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b="1" dirty="0"/>
              <a:t>В 2022 </a:t>
            </a:r>
            <a:r>
              <a:rPr lang="ru-RU" sz="1600" b="1" dirty="0" smtClean="0"/>
              <a:t>г. </a:t>
            </a:r>
            <a:r>
              <a:rPr lang="ru-RU" sz="1600" b="1" dirty="0"/>
              <a:t>диспансеризацию  могут пройти </a:t>
            </a:r>
            <a:r>
              <a:rPr lang="ru-RU" sz="1600" b="1" dirty="0" smtClean="0"/>
              <a:t>граждане с </a:t>
            </a:r>
            <a:r>
              <a:rPr lang="ru-RU" sz="1600" b="1" dirty="0"/>
              <a:t>1923 по </a:t>
            </a:r>
            <a:r>
              <a:rPr lang="ru-RU" sz="1600" b="1" dirty="0" smtClean="0"/>
              <a:t>1982</a:t>
            </a:r>
            <a:r>
              <a:rPr lang="en-US" sz="1600" b="1" dirty="0"/>
              <a:t> </a:t>
            </a:r>
            <a:r>
              <a:rPr lang="ru-RU" sz="1600" b="1" dirty="0" smtClean="0"/>
              <a:t>ежегодно</a:t>
            </a:r>
            <a:r>
              <a:rPr lang="ru-RU" sz="1600" b="1" dirty="0" smtClean="0"/>
              <a:t>, 1983</a:t>
            </a:r>
            <a:r>
              <a:rPr lang="ru-RU" sz="1600" b="1" dirty="0"/>
              <a:t>, 1986, 1989, 1992, 1995, 1998, </a:t>
            </a:r>
            <a:r>
              <a:rPr lang="ru-RU" sz="1600" b="1" dirty="0" smtClean="0"/>
              <a:t>2001 </a:t>
            </a:r>
            <a:r>
              <a:rPr lang="ru-RU" sz="1600" b="1" i="1" dirty="0" smtClean="0"/>
              <a:t>годы </a:t>
            </a:r>
            <a:r>
              <a:rPr lang="ru-RU" sz="1600" b="1" i="1" dirty="0"/>
              <a:t>рождения</a:t>
            </a:r>
            <a:endParaRPr lang="ru-RU" sz="1600" dirty="0"/>
          </a:p>
        </p:txBody>
      </p:sp>
      <p:pic>
        <p:nvPicPr>
          <p:cNvPr id="5" name="Picture 5" descr="C:\Users\User\Desktop\Флешки\Все флешки\Флешка 2022 г\Все отчёты\ФЗОЖ\ФЗОЖ за август 2022 г\Акция Зд. сердце и угл. диспанс. 20.08.2022 г\IMG-20220826-WA00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000" y="4577934"/>
            <a:ext cx="2077407" cy="277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User\Desktop\Флешки\Все флешки\Флешка 2022 г\Все отчёты\ФЗОЖ\ФЗОЖ за август 2022 г\Акция Зд. сердце и угл. диспанс. 20.08.2022 г\Углубл. диспансеризац.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46" b="89"/>
          <a:stretch/>
        </p:blipFill>
        <p:spPr bwMode="auto">
          <a:xfrm>
            <a:off x="71760" y="4374148"/>
            <a:ext cx="2088232" cy="1993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er\Desktop\Флешки\Все флешки\Флешка 2022 г\Презентация по ДИСПАНСЕРИЗАЦИИ\Фото к презентации\IMG-20220816-WA001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426" y="4374148"/>
            <a:ext cx="2084354" cy="277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15776" y="861234"/>
            <a:ext cx="9643349" cy="32932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Углубленная диспансеризация</a:t>
            </a:r>
          </a:p>
          <a:p>
            <a:r>
              <a:rPr lang="ru-RU" sz="1600" b="1" dirty="0"/>
              <a:t>Установлено!</a:t>
            </a:r>
            <a:r>
              <a:rPr lang="ru-RU" sz="1600" dirty="0"/>
              <a:t> Коронавирус поражает различные органы организма человека.</a:t>
            </a:r>
            <a:br>
              <a:rPr lang="ru-RU" sz="1600" dirty="0"/>
            </a:br>
            <a:r>
              <a:rPr lang="ru-RU" sz="1600" dirty="0"/>
              <a:t>COVID-19 намного опаснее, чем большинство других респираторных инфекций.</a:t>
            </a:r>
            <a:br>
              <a:rPr lang="ru-RU" sz="1600" dirty="0"/>
            </a:br>
            <a:r>
              <a:rPr lang="ru-RU" sz="1600" dirty="0"/>
              <a:t>Отмечены многочисленные случаи длительного недомогания, которое продолжается долгое время после перенесенной коронавирусной инфекцией.</a:t>
            </a:r>
          </a:p>
          <a:p>
            <a:endParaRPr lang="ru-RU" sz="800" dirty="0" smtClean="0"/>
          </a:p>
          <a:p>
            <a:r>
              <a:rPr lang="ru-RU" sz="1600" dirty="0" smtClean="0"/>
              <a:t>Даже лёгкое </a:t>
            </a:r>
            <a:r>
              <a:rPr lang="ru-RU" sz="1600" dirty="0"/>
              <a:t>и бессимптомное течение болезни может впоследствии приводить к различным расстройствам организма.</a:t>
            </a:r>
          </a:p>
          <a:p>
            <a:endParaRPr lang="ru-RU" sz="800" dirty="0" smtClean="0"/>
          </a:p>
          <a:p>
            <a:r>
              <a:rPr lang="ru-RU" sz="1600" dirty="0" smtClean="0"/>
              <a:t>Поэтому </a:t>
            </a:r>
            <a:r>
              <a:rPr lang="ru-RU" sz="1600" dirty="0"/>
              <a:t>с 1 июля 2021 года в России введена программа углублённой диспансеризации для тех, кто перенёс COVID-19.</a:t>
            </a:r>
          </a:p>
          <a:p>
            <a:endParaRPr lang="ru-RU" sz="800" dirty="0" smtClean="0"/>
          </a:p>
          <a:p>
            <a:r>
              <a:rPr lang="ru-RU" sz="1600" dirty="0" smtClean="0"/>
              <a:t>Переболевшие </a:t>
            </a:r>
            <a:r>
              <a:rPr lang="ru-RU" sz="1600" dirty="0"/>
              <a:t>коронавирусом пациенты получили возможность более детально исследовать состояние своего здоровья и оценить последствия </a:t>
            </a:r>
            <a:r>
              <a:rPr lang="ru-RU" sz="1600" dirty="0" smtClean="0"/>
              <a:t>перенесённой </a:t>
            </a:r>
            <a:r>
              <a:rPr lang="ru-RU" sz="1600" dirty="0"/>
              <a:t>болезни, если таковые имеются.</a:t>
            </a:r>
          </a:p>
        </p:txBody>
      </p:sp>
      <p:pic>
        <p:nvPicPr>
          <p:cNvPr id="8" name="Picture 2" descr="Какие этапы диспансеризации? 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43" b="5724"/>
          <a:stretch/>
        </p:blipFill>
        <p:spPr bwMode="auto">
          <a:xfrm>
            <a:off x="6605491" y="5526148"/>
            <a:ext cx="3279978" cy="186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6977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3768" y="107429"/>
            <a:ext cx="9649071" cy="1815882"/>
          </a:xfrm>
          <a:prstGeom prst="rect">
            <a:avLst/>
          </a:prstGeom>
          <a:solidFill>
            <a:srgbClr val="FFFF66"/>
          </a:solidFill>
        </p:spPr>
        <p:txBody>
          <a:bodyPr wrap="square">
            <a:spAutoFit/>
          </a:bodyPr>
          <a:lstStyle/>
          <a:p>
            <a:r>
              <a:rPr lang="ru-RU" sz="1600" b="1" dirty="0"/>
              <a:t>Чем же диспансеризация для переболевших COVID-19 отличается от общей диспансеризации?</a:t>
            </a:r>
          </a:p>
          <a:p>
            <a:endParaRPr lang="ru-RU" sz="800" b="1" dirty="0" smtClean="0"/>
          </a:p>
          <a:p>
            <a:r>
              <a:rPr lang="ru-RU" sz="1600" b="1" dirty="0" smtClean="0"/>
              <a:t>Общая </a:t>
            </a:r>
            <a:r>
              <a:rPr lang="ru-RU" sz="1600" b="1" dirty="0"/>
              <a:t>диспансеризация </a:t>
            </a:r>
            <a:r>
              <a:rPr lang="ru-RU" sz="1600" dirty="0"/>
              <a:t>- это определенный набор анализов и обследований, которые должны выявить самые распространенные заболевания.</a:t>
            </a:r>
          </a:p>
          <a:p>
            <a:endParaRPr lang="ru-RU" sz="800" b="1" dirty="0" smtClean="0"/>
          </a:p>
          <a:p>
            <a:r>
              <a:rPr lang="ru-RU" sz="1600" b="1" dirty="0" smtClean="0"/>
              <a:t>Углубленная </a:t>
            </a:r>
            <a:r>
              <a:rPr lang="ru-RU" sz="1600" b="1" dirty="0"/>
              <a:t>диспансеризация </a:t>
            </a:r>
            <a:r>
              <a:rPr lang="ru-RU" sz="1600" dirty="0"/>
              <a:t>- это возможность своевременного выявления, лечения, диспансерного наблюдения хронических неинфекционных заболеваний, состояний и факторов риска их развития, в том числе связанных с перенесенной новой коронавирусной инфекцией COVID-19.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3711" y="1945788"/>
            <a:ext cx="9629127" cy="584775"/>
          </a:xfrm>
          <a:prstGeom prst="rect">
            <a:avLst/>
          </a:prstGeom>
          <a:solidFill>
            <a:srgbClr val="66FF99"/>
          </a:solidFill>
        </p:spPr>
        <p:txBody>
          <a:bodyPr wrap="square">
            <a:spAutoFit/>
          </a:bodyPr>
          <a:lstStyle/>
          <a:p>
            <a:r>
              <a:rPr lang="ru-RU" sz="1600" b="1" dirty="0"/>
              <a:t>Планируемая дата проведения углубленной диспансеризации устанавливается не ранее 60 дней после выздоровления гражданина, переболевшего новой коронавирусной инфекцией (COVID-19).</a:t>
            </a:r>
          </a:p>
        </p:txBody>
      </p:sp>
      <p:pic>
        <p:nvPicPr>
          <p:cNvPr id="5" name="Picture 2" descr="C:\Users\User\Desktop\Флешки\Все флешки\Флешка 2022 г\Презентация по ДИСПАНСЕРИЗАЦИИ\Фото к презентации\20220715_103258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61"/>
          <a:stretch/>
        </p:blipFill>
        <p:spPr bwMode="auto">
          <a:xfrm>
            <a:off x="1943968" y="5675550"/>
            <a:ext cx="1628707" cy="1768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В субботу на единый день диспансеризации в поликлиники округа пришли 105 че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00" y="5623626"/>
            <a:ext cx="1241809" cy="1877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User\Desktop\Флешки\Все флешки\Флешка 2022 г\Все отчёты\ФЗОЖ\ФЗОЖ за июль\ЦЗ в Больше-Извальском ФП Кардиодесант 3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1" b="42"/>
          <a:stretch/>
        </p:blipFill>
        <p:spPr bwMode="auto">
          <a:xfrm>
            <a:off x="5637984" y="5605001"/>
            <a:ext cx="1490560" cy="1839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71245" y="2574473"/>
            <a:ext cx="9433048" cy="29546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1600" b="1" dirty="0" smtClean="0"/>
              <a:t>1 этап углубленной диспансеризации включает:</a:t>
            </a:r>
          </a:p>
          <a:p>
            <a:r>
              <a:rPr lang="ru-RU" sz="1600" dirty="0" smtClean="0"/>
              <a:t>Всем гражданам: анкетирование (опрос), измерение уровня насыщения крови кислородом (сатурация) в покое, спирометрия, проведение рентгенографии органов грудной клетки (выполняется, если исследование не проводилось ранее в течение года), общий клинический анализ крови (развёрнутый) с определением лейкоцитарной формулы, биохимический анализ крови: исследуются уровни холестерина, липопротеинов низкой плотности (ЛПНП), С-реактивного белка, определяется активность аланинаминотрансферазы (АЛТ), аспартатаминотрансферазы (АСТ), лактатдегидрогеназы (ЛДГ), уровень креатинина крови.</a:t>
            </a:r>
          </a:p>
          <a:p>
            <a:endParaRPr lang="ru-RU" sz="400" dirty="0" smtClean="0"/>
          </a:p>
          <a:p>
            <a:r>
              <a:rPr lang="ru-RU" sz="1600" dirty="0" smtClean="0"/>
              <a:t>По показаниям выполняется тест с 6-минутной ходьбой и определение концентрации  Д-</a:t>
            </a:r>
            <a:r>
              <a:rPr lang="ru-RU" sz="1600" dirty="0" err="1" smtClean="0"/>
              <a:t>димера</a:t>
            </a:r>
            <a:r>
              <a:rPr lang="ru-RU" sz="1600" dirty="0" smtClean="0"/>
              <a:t> в крови.</a:t>
            </a:r>
          </a:p>
          <a:p>
            <a:endParaRPr lang="ru-RU" sz="400" dirty="0" smtClean="0"/>
          </a:p>
          <a:p>
            <a:r>
              <a:rPr lang="ru-RU" sz="1600" dirty="0" smtClean="0"/>
              <a:t>По результатам проведения 1 этапа углубленной диспансеризации проводится прием (осмотр) врачом-терапевтом. При выявлении показаний граждане направляются на 2 этап углубленной диспансеризации.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03953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3768" y="179437"/>
            <a:ext cx="9721080" cy="218521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b="1" dirty="0"/>
              <a:t>2 этап углубленной диспансеризации включает</a:t>
            </a:r>
          </a:p>
          <a:p>
            <a:r>
              <a:rPr lang="ru-RU" sz="1600" b="1" i="1" u="sng" dirty="0"/>
              <a:t>при наличии показаний</a:t>
            </a:r>
            <a:r>
              <a:rPr lang="ru-RU" sz="1600" b="1" dirty="0"/>
              <a:t>:</a:t>
            </a:r>
            <a:r>
              <a:rPr lang="ru-RU" sz="1600" dirty="0"/>
              <a:t> </a:t>
            </a:r>
            <a:endParaRPr lang="ru-RU" sz="1600" dirty="0" smtClean="0"/>
          </a:p>
          <a:p>
            <a:r>
              <a:rPr lang="ru-RU" sz="1600" dirty="0" smtClean="0"/>
              <a:t>проведение </a:t>
            </a:r>
            <a:r>
              <a:rPr lang="ru-RU" sz="1600" dirty="0"/>
              <a:t>эхокардиографии, компьютерной томографии легких, дуплексного сканирования вен нижних конечностей.</a:t>
            </a:r>
            <a:br>
              <a:rPr lang="ru-RU" sz="1600" dirty="0"/>
            </a:br>
            <a:endParaRPr lang="ru-RU" sz="800" dirty="0" smtClean="0"/>
          </a:p>
          <a:p>
            <a:r>
              <a:rPr lang="ru-RU" sz="1600" dirty="0" smtClean="0"/>
              <a:t>Если </a:t>
            </a:r>
            <a:r>
              <a:rPr lang="ru-RU" sz="1600" dirty="0"/>
              <a:t>у граждан, переболевших новой коронавирусной инфекцией, выявляются хронические неинфекционные заболевания, ухудшение течения ранее известных хронических заболеваний, то по показаниям назначается лечение, проводится медицинская реабилитация, организуется диспансерное наблюдение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8194" name="Picture 2" descr="УГЛУБЛЕННАЯ ДИСПАНСЕРИЗАЦИЯ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429" y="4283893"/>
            <a:ext cx="3048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Диспансеризация гинекологических больных. 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48" b="35032"/>
          <a:stretch/>
        </p:blipFill>
        <p:spPr bwMode="auto">
          <a:xfrm>
            <a:off x="1151880" y="4859957"/>
            <a:ext cx="5006310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86275" y="2533928"/>
            <a:ext cx="7560840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График проведения Единых дней углубленной диспансеризации: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46693" y="2960454"/>
            <a:ext cx="6768752" cy="1323439"/>
          </a:xfrm>
          <a:prstGeom prst="rect">
            <a:avLst/>
          </a:prstGeom>
          <a:solidFill>
            <a:srgbClr val="FFFF66"/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16.07.2022г.</a:t>
            </a:r>
            <a:endParaRPr lang="ru-RU" sz="1600" b="1" dirty="0"/>
          </a:p>
          <a:p>
            <a:pPr algn="ctr"/>
            <a:r>
              <a:rPr lang="ru-RU" sz="1600" b="1" dirty="0" smtClean="0"/>
              <a:t>20.08.2022г.</a:t>
            </a:r>
            <a:endParaRPr lang="ru-RU" sz="1600" b="1" dirty="0"/>
          </a:p>
          <a:p>
            <a:pPr algn="ctr"/>
            <a:r>
              <a:rPr lang="ru-RU" sz="1600" b="1" dirty="0" smtClean="0"/>
              <a:t>17.09.2022г.</a:t>
            </a:r>
            <a:endParaRPr lang="ru-RU" sz="1600" b="1" dirty="0"/>
          </a:p>
          <a:p>
            <a:pPr algn="ctr"/>
            <a:r>
              <a:rPr lang="ru-RU" sz="1600" b="1" dirty="0" smtClean="0"/>
              <a:t>15.10.2022г.</a:t>
            </a:r>
            <a:endParaRPr lang="ru-RU" sz="1600" b="1" dirty="0"/>
          </a:p>
          <a:p>
            <a:pPr algn="ctr"/>
            <a:r>
              <a:rPr lang="ru-RU" sz="1600" b="1" dirty="0" smtClean="0"/>
              <a:t>19.11.2022г.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65726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В Якутии будут усилены меры по привлечению местных жителей к прохождению ди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20865"/>
          <a:stretch/>
        </p:blipFill>
        <p:spPr bwMode="auto">
          <a:xfrm>
            <a:off x="3577829" y="2195741"/>
            <a:ext cx="2852958" cy="1691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Диспансеризация - 2022: кому положена и какие ждут обследования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496" y="2195661"/>
            <a:ext cx="2520280" cy="168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43768" y="215327"/>
            <a:ext cx="9721080" cy="181588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ru-RU" sz="1600" b="1" smtClean="0"/>
              <a:t>Прикреплённое </a:t>
            </a:r>
            <a:r>
              <a:rPr lang="ru-RU" sz="1600" b="1" dirty="0"/>
              <a:t>население к ГУЗ «Елецкая городская больница </a:t>
            </a:r>
            <a:r>
              <a:rPr lang="ru-RU" sz="1600" b="1" dirty="0" smtClean="0"/>
              <a:t>№ 2</a:t>
            </a:r>
            <a:r>
              <a:rPr lang="ru-RU" sz="1600" b="1" dirty="0"/>
              <a:t>»</a:t>
            </a:r>
            <a:endParaRPr lang="ru-RU" sz="1600" dirty="0"/>
          </a:p>
          <a:p>
            <a:r>
              <a:rPr lang="ru-RU" sz="1600" b="1" dirty="0"/>
              <a:t>на 2022 год   -  40528 чел</a:t>
            </a:r>
            <a:endParaRPr lang="ru-RU" sz="1600" dirty="0"/>
          </a:p>
          <a:p>
            <a:r>
              <a:rPr lang="ru-RU" sz="800" b="1" dirty="0"/>
              <a:t> </a:t>
            </a:r>
            <a:endParaRPr lang="ru-RU" sz="800" dirty="0"/>
          </a:p>
          <a:p>
            <a:r>
              <a:rPr lang="ru-RU" sz="1600" b="1" dirty="0"/>
              <a:t>План  -  15288</a:t>
            </a:r>
            <a:endParaRPr lang="ru-RU" sz="1600" dirty="0"/>
          </a:p>
          <a:p>
            <a:r>
              <a:rPr lang="ru-RU" sz="1600" b="1" dirty="0"/>
              <a:t>Диспансеризация  - 11825</a:t>
            </a:r>
            <a:endParaRPr lang="ru-RU" sz="1600" dirty="0"/>
          </a:p>
          <a:p>
            <a:r>
              <a:rPr lang="ru-RU" sz="1600" b="1" dirty="0"/>
              <a:t>Профилактический м/о  - 3463</a:t>
            </a:r>
            <a:endParaRPr lang="ru-RU" sz="1600" dirty="0"/>
          </a:p>
          <a:p>
            <a:r>
              <a:rPr lang="ru-RU" sz="800" b="1" dirty="0"/>
              <a:t> </a:t>
            </a:r>
            <a:endParaRPr lang="ru-RU" sz="800" dirty="0"/>
          </a:p>
          <a:p>
            <a:r>
              <a:rPr lang="ru-RU" sz="1600" b="1" dirty="0" smtClean="0"/>
              <a:t>Из </a:t>
            </a:r>
            <a:r>
              <a:rPr lang="ru-RU" sz="1600" b="1" dirty="0"/>
              <a:t>них число трудоспособного населения -  9624 </a:t>
            </a:r>
            <a:r>
              <a:rPr lang="ru-RU" sz="1600" b="1" dirty="0" smtClean="0"/>
              <a:t>чел.  </a:t>
            </a:r>
            <a:endParaRPr lang="ru-RU" sz="1600" dirty="0"/>
          </a:p>
        </p:txBody>
      </p:sp>
      <p:pic>
        <p:nvPicPr>
          <p:cNvPr id="7" name="Picture 6" descr="В десяти муниципальных образованиях Ульяновской области возобновят диспансе...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68" t="15521" r="14377" b="-3"/>
          <a:stretch/>
        </p:blipFill>
        <p:spPr bwMode="auto">
          <a:xfrm>
            <a:off x="359792" y="2183849"/>
            <a:ext cx="2808000" cy="16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В Клинической больнице № 8 после снятия ограничений возобновилась ежегодная..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8544" y="227440"/>
            <a:ext cx="2722589" cy="176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Диспансеризация населения.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965" y="702670"/>
            <a:ext cx="2087653" cy="1283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386449" y="3995861"/>
            <a:ext cx="9365575" cy="1077218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Подумайте о своем здоровье!</a:t>
            </a:r>
          </a:p>
          <a:p>
            <a:pPr algn="ctr"/>
            <a:endParaRPr lang="ru-RU" sz="400" b="1" dirty="0" smtClean="0"/>
          </a:p>
          <a:p>
            <a:pPr algn="ctr"/>
            <a:r>
              <a:rPr lang="ru-RU" sz="2000" b="1" dirty="0" smtClean="0"/>
              <a:t>Приходите </a:t>
            </a:r>
            <a:r>
              <a:rPr lang="ru-RU" sz="2000" b="1" dirty="0"/>
              <a:t>в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Отделение </a:t>
            </a:r>
            <a:r>
              <a:rPr lang="ru-RU" sz="2000" b="1" dirty="0"/>
              <a:t>медицинской профилактики</a:t>
            </a:r>
            <a:r>
              <a:rPr lang="ru-RU" sz="2000" b="1" dirty="0" smtClean="0"/>
              <a:t>!</a:t>
            </a:r>
            <a:r>
              <a:rPr lang="ru-RU" sz="2000" b="1" dirty="0"/>
              <a:t> </a:t>
            </a:r>
            <a:endParaRPr lang="ru-RU" sz="2000" dirty="0"/>
          </a:p>
        </p:txBody>
      </p:sp>
      <p:pic>
        <p:nvPicPr>
          <p:cNvPr id="11" name="Picture 2" descr="Диспансеризация - 2022.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583" y="5115046"/>
            <a:ext cx="2326246" cy="2326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01/03/2022 - Диспансеризация.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168" y="5207197"/>
            <a:ext cx="2952327" cy="2123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6140138" y="6594203"/>
            <a:ext cx="3611886" cy="707886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pPr algn="r"/>
            <a:r>
              <a:rPr lang="ru-RU" sz="2000" b="1" dirty="0"/>
              <a:t>С уважением, </a:t>
            </a:r>
            <a:endParaRPr lang="ru-RU" sz="2000" b="1" dirty="0" smtClean="0"/>
          </a:p>
          <a:p>
            <a:pPr algn="r"/>
            <a:r>
              <a:rPr lang="ru-RU" sz="2000" b="1" dirty="0" smtClean="0"/>
              <a:t>администрация </a:t>
            </a:r>
            <a:r>
              <a:rPr lang="ru-RU" sz="2000" b="1" dirty="0"/>
              <a:t>ГУЗ «ЕГБ № 2»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7985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706</TotalTime>
  <Words>979</Words>
  <Application>Microsoft Office PowerPoint</Application>
  <PresentationFormat>Произвольный</PresentationFormat>
  <Paragraphs>102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48</cp:revision>
  <dcterms:created xsi:type="dcterms:W3CDTF">2009-04-16T11:32:32Z</dcterms:created>
  <dcterms:modified xsi:type="dcterms:W3CDTF">2022-10-03T09:01:34Z</dcterms:modified>
</cp:coreProperties>
</file>