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9" r:id="rId2"/>
    <p:sldId id="258" r:id="rId3"/>
    <p:sldId id="290" r:id="rId4"/>
    <p:sldId id="294" r:id="rId5"/>
    <p:sldId id="295" r:id="rId6"/>
    <p:sldId id="296" r:id="rId7"/>
    <p:sldId id="298" r:id="rId8"/>
    <p:sldId id="299" r:id="rId9"/>
    <p:sldId id="293" r:id="rId10"/>
    <p:sldId id="300" r:id="rId11"/>
    <p:sldId id="276" r:id="rId12"/>
    <p:sldId id="301" r:id="rId13"/>
    <p:sldId id="302" r:id="rId14"/>
    <p:sldId id="260" r:id="rId15"/>
    <p:sldId id="303" r:id="rId16"/>
    <p:sldId id="304" r:id="rId17"/>
    <p:sldId id="30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746" userDrawn="1">
          <p15:clr>
            <a:srgbClr val="A4A3A4"/>
          </p15:clr>
        </p15:guide>
        <p15:guide id="4" pos="40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2A3"/>
    <a:srgbClr val="ABD2E1"/>
    <a:srgbClr val="99DAB9"/>
    <a:srgbClr val="C0C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83066" autoAdjust="0"/>
  </p:normalViewPr>
  <p:slideViewPr>
    <p:cSldViewPr snapToGrid="0" showGuides="1">
      <p:cViewPr varScale="1">
        <p:scale>
          <a:sx n="116" d="100"/>
          <a:sy n="116" d="100"/>
        </p:scale>
        <p:origin x="1392" y="108"/>
      </p:cViewPr>
      <p:guideLst>
        <p:guide orient="horz" pos="2160"/>
        <p:guide pos="2880"/>
        <p:guide pos="1746"/>
        <p:guide pos="40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DCAF-94A1-4687-A463-107B2809ADAD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F4D79-4BAE-489F-AE6F-76E64876A5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6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u/publications/i/item/978924154991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+mn-lt"/>
              </a:rPr>
              <a:t>Охрана материнства и детства – приоритетное направление в здравоохранении любой страны, которая включает в себя систему государственных общественных и медицинских мероприятий, обеспечивающих рождение здорового ребенка, правильное и всестороннее развитие подрастающего поколения, предупреждение и лечение болезней женщин и детей. 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solidFill>
                  <a:srgbClr val="FF0000"/>
                </a:solidFill>
                <a:latin typeface="+mn-lt"/>
              </a:rPr>
              <a:t>Недаром еще в древности говорили: </a:t>
            </a:r>
            <a:br>
              <a:rPr lang="ru-RU" sz="1400" dirty="0">
                <a:solidFill>
                  <a:srgbClr val="FF0000"/>
                </a:solidFill>
                <a:latin typeface="+mn-lt"/>
              </a:rPr>
            </a:br>
            <a:r>
              <a:rPr lang="ru-RU" sz="1400" dirty="0">
                <a:solidFill>
                  <a:srgbClr val="FF0000"/>
                </a:solidFill>
                <a:latin typeface="+mn-lt"/>
              </a:rPr>
              <a:t>«В здоровом теле женщины находится будущее народа» </a:t>
            </a:r>
            <a:br>
              <a:rPr lang="ru-RU" sz="1400" dirty="0">
                <a:solidFill>
                  <a:srgbClr val="FF0000"/>
                </a:solidFill>
                <a:latin typeface="+mn-lt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28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Конечно, для сохранения репродуктивного здоровья помимо правил личной гигиены существует еще несколько крайне важных принципов, которые требуют Вашего внимания.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ним относится: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контрацепция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профилактика ИППП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отказ от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психоактивных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веществ, которые оказывают пагубное влияние как на организм в целом, так и на репродуктивную систему отдельно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соблюдение принципов ЗОЖ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профилактика абортов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регулярное медицинское обследование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контрацепции, ИППП и о том, как на наше репродуктивное здоровье оказывают влияние ПАВ, мы поговорим на следующих занятиях, а сейчас остановимся на остальных пунктах.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6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Особая миссия каждого человека связана с продолжением рода человеческого. Вопрос грамотного планирования семьи в настоящее время достаточно актуален. Здоровье будущего ребенка, его нормальное развитие и счастье родителей во многом зависят от того, будет ли малыш желанным, а его появление на свет — заранее продуманным и запланированным.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планировании беременности должны участвовать оба партнера.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/>
              <a:t>Прегравидарная</a:t>
            </a:r>
            <a:r>
              <a:rPr lang="ru-RU" dirty="0"/>
              <a:t> подготовка (от лат. </a:t>
            </a:r>
            <a:r>
              <a:rPr lang="ru-RU" dirty="0" err="1"/>
              <a:t>gravida</a:t>
            </a:r>
            <a:r>
              <a:rPr lang="ru-RU" dirty="0"/>
              <a:t>— беременная, </a:t>
            </a:r>
            <a:r>
              <a:rPr lang="ru-RU" dirty="0" err="1"/>
              <a:t>pre</a:t>
            </a:r>
            <a:r>
              <a:rPr lang="ru-RU" dirty="0"/>
              <a:t> —предшествующий) □ комплекс диагностических, профилактических и лечебных мероприятий, направленных на оценку состояния здоровья и подготовку половых партнёров к зачатию, последующему вынашиванию беременности и рождению здорового ребёнка; □ обеспечение оптимального уровня их физической и психологической готовности к наступлению беременности на основе оценки факторов риска (медицинских, социально-экономических, культурных и др.) и □ проведение мероприятий по уменьшению или устранению их воздействия.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Цель консультирования при подготовке к беременности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/>
              <a:t>Помощь в формировании чувства желанной и здоровой беременности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/>
              <a:t>&gt; Предоставление информации об изменениях, которые принесет материнство и отцовство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/>
              <a:t>&gt; Информирование об изменениях в организме женщины, которые происходят во время беременности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/>
              <a:t>&gt; Помощь женщине/паре в формировании большей уверенности в себе, устойчивости к возможным стрессовым ситуациям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/>
              <a:t>&gt; Убеждение будущих родителей в необходимости вести здоровый образ жизни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1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Планирование беременности — очень важный профилактический шаг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Зная особенности организма, перенесенные болезни, историю болезни членов семьи, акушер-гинеколог еще до беременности может дать рекомендации по образу жизни, питанию, либо назначить необходимое лечение, чтобы будущая мама вступила в беременность максимально подготовленной к ней. Такой подход значительно снижает риск осложнений во время вынашивания ребенка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0" dirty="0">
                <a:latin typeface="+mn-lt"/>
              </a:rPr>
              <a:t>Основные этапы работы с семейной парой по подготовке к будущей беременности </a:t>
            </a:r>
          </a:p>
          <a:p>
            <a:pPr>
              <a:spcBef>
                <a:spcPts val="0"/>
              </a:spcBef>
            </a:pPr>
            <a:r>
              <a:rPr lang="ru-RU" sz="1200" b="0" dirty="0">
                <a:latin typeface="+mn-lt"/>
              </a:rPr>
              <a:t>Сбор анамнеза </a:t>
            </a:r>
          </a:p>
          <a:p>
            <a:pPr>
              <a:spcBef>
                <a:spcPts val="0"/>
              </a:spcBef>
            </a:pPr>
            <a:r>
              <a:rPr lang="ru-RU" sz="1200" b="0" dirty="0">
                <a:latin typeface="+mn-lt"/>
              </a:rPr>
              <a:t>Консультирование </a:t>
            </a:r>
          </a:p>
          <a:p>
            <a:pPr>
              <a:spcBef>
                <a:spcPts val="0"/>
              </a:spcBef>
            </a:pPr>
            <a:r>
              <a:rPr lang="ru-RU" sz="1200" b="0" dirty="0">
                <a:latin typeface="+mn-lt"/>
              </a:rPr>
              <a:t>Обследование </a:t>
            </a:r>
          </a:p>
          <a:p>
            <a:pPr>
              <a:spcBef>
                <a:spcPts val="0"/>
              </a:spcBef>
            </a:pPr>
            <a:r>
              <a:rPr lang="ru-RU" sz="1200" b="0" dirty="0">
                <a:latin typeface="+mn-lt"/>
              </a:rPr>
              <a:t>Профилактика </a:t>
            </a:r>
          </a:p>
          <a:p>
            <a:pPr>
              <a:spcBef>
                <a:spcPts val="0"/>
              </a:spcBef>
            </a:pPr>
            <a:r>
              <a:rPr lang="ru-RU" sz="1200" b="0" dirty="0">
                <a:latin typeface="+mn-lt"/>
              </a:rPr>
              <a:t>Лечение (при необходимости)</a:t>
            </a:r>
          </a:p>
          <a:p>
            <a:r>
              <a:rPr lang="ru-RU" sz="1200" b="0" dirty="0">
                <a:solidFill>
                  <a:srgbClr val="0070C0"/>
                </a:solidFill>
              </a:rPr>
              <a:t>На что обращать внимание при выяснении</a:t>
            </a:r>
          </a:p>
          <a:p>
            <a:r>
              <a:rPr lang="ru-RU" sz="1200" b="0" dirty="0">
                <a:solidFill>
                  <a:srgbClr val="0070C0"/>
                </a:solidFill>
              </a:rPr>
              <a:t>анамнеза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200" b="0" dirty="0"/>
              <a:t> Соматический анамнез у обоих партнеров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200" b="0" dirty="0"/>
              <a:t>Семейный анамнез (генетические и наследственные факторы)</a:t>
            </a:r>
          </a:p>
          <a:p>
            <a:r>
              <a:rPr lang="ru-RU" sz="1200" b="0" dirty="0"/>
              <a:t>обоих партнеров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200" b="0" dirty="0"/>
              <a:t>Социальный статус пары, образ жизни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200" b="0" dirty="0"/>
              <a:t>Наличие профессиональных вредностей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200" b="0" dirty="0"/>
              <a:t> Наличие вредных привычек у обоих партнеров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200" b="0" dirty="0"/>
              <a:t>Акушерско-гинекологический анамнез</a:t>
            </a:r>
          </a:p>
          <a:p>
            <a:pPr>
              <a:spcBef>
                <a:spcPts val="0"/>
              </a:spcBef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0" dirty="0">
                <a:solidFill>
                  <a:srgbClr val="C00000"/>
                </a:solidFill>
                <a:latin typeface="+mn-lt"/>
              </a:rPr>
              <a:t>Цель консультирования при подготовке к беременности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Помощь в формировании чувства желанной и здоровой беременности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Предоставление информации об изменениях, которые принесет материнство и отцовство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Информирование об изменениях в организме женщины, которые происходят во время беременности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Помощь женщине/паре в формировании большей уверенности в себе, устойчивости к возможным стрессовым ситуациям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200" b="0" dirty="0">
                <a:latin typeface="+mn-lt"/>
              </a:rPr>
              <a:t>Убеждение будущих родителей в необходимости вести здоровый образ жизни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dirty="0"/>
              <a:t>Темы консультирования ■ Здоровый образ жизни: отрицательное влияние вредных привычек на течение беременности и развитие плода ■ Рациональное питание ■ Физиологические изменения во время беременности ■ Сексуальные отношения во время беременности и безопасное половое поведение ■ Необходимость обследования </a:t>
            </a:r>
            <a:endParaRPr lang="ru-RU" sz="1200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19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xmlns="" id="{EC58AB84-811A-4FF8-B910-B512E8F74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>
                <a:solidFill>
                  <a:srgbClr val="C00000"/>
                </a:solidFill>
              </a:rPr>
              <a:t>Цель обследования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dirty="0"/>
              <a:t>Выявление факторов и патологических состояний, которые могут повлиять на течение и исход беременности, здоровье матери, а также внутриутробное развитие плода и состояние здоровья будущего ребенка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dirty="0"/>
              <a:t>Медицинское обследование до беременности помогает предотвратить многие из рисков, связанные с беременностью, и увеличить шансы рождения здорового ребенка</a:t>
            </a:r>
          </a:p>
          <a:p>
            <a:pPr algn="just"/>
            <a:r>
              <a:rPr lang="ru-RU" b="0" dirty="0">
                <a:solidFill>
                  <a:srgbClr val="C00000"/>
                </a:solidFill>
              </a:rPr>
              <a:t>Рекомендуемые обследования: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dirty="0"/>
              <a:t> </a:t>
            </a:r>
            <a:r>
              <a:rPr lang="ru-RU" b="0" dirty="0" err="1"/>
              <a:t>Rh</a:t>
            </a:r>
            <a:r>
              <a:rPr lang="ru-RU" b="0" dirty="0"/>
              <a:t> - принадлежность партнеров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dirty="0"/>
              <a:t> На наличие инфекций: </a:t>
            </a:r>
          </a:p>
          <a:p>
            <a:pPr algn="just"/>
            <a:r>
              <a:rPr lang="ru-RU" b="0" dirty="0"/>
              <a:t> -   ВИЧ </a:t>
            </a:r>
          </a:p>
          <a:p>
            <a:pPr marL="285750" indent="-285750" algn="just">
              <a:buFontTx/>
              <a:buChar char="-"/>
            </a:pPr>
            <a:r>
              <a:rPr lang="ru-RU" b="0" dirty="0"/>
              <a:t>Сифилис </a:t>
            </a:r>
          </a:p>
          <a:p>
            <a:pPr marL="285750" indent="-285750" algn="just">
              <a:buFontTx/>
              <a:buChar char="-"/>
            </a:pPr>
            <a:r>
              <a:rPr lang="ru-RU" b="0" dirty="0"/>
              <a:t>Токсоплазмоз </a:t>
            </a:r>
          </a:p>
          <a:p>
            <a:pPr marL="285750" indent="-285750" algn="just">
              <a:buFontTx/>
              <a:buChar char="-"/>
            </a:pPr>
            <a:r>
              <a:rPr lang="ru-RU" b="0" dirty="0"/>
              <a:t>Гепатиты В и С</a:t>
            </a:r>
          </a:p>
          <a:p>
            <a:pPr marL="285750" indent="-285750" algn="just">
              <a:buFontTx/>
              <a:buChar char="-"/>
            </a:pPr>
            <a:r>
              <a:rPr lang="ru-RU" b="0" dirty="0"/>
              <a:t>Краснуха</a:t>
            </a:r>
          </a:p>
          <a:p>
            <a:pPr marL="285750" indent="-285750" algn="just">
              <a:buFontTx/>
              <a:buChar char="-"/>
            </a:pPr>
            <a:r>
              <a:rPr lang="ru-RU" b="0" dirty="0"/>
              <a:t>Туберкулез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302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xmlns="" id="{F3AA1C2A-5FBC-4B2A-8851-460F472FF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>
                <a:solidFill>
                  <a:srgbClr val="C00000"/>
                </a:solidFill>
              </a:rPr>
              <a:t>Рекомендуемые обследования: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0" dirty="0"/>
              <a:t>При выявлении </a:t>
            </a:r>
            <a:r>
              <a:rPr lang="ru-RU" sz="1200" b="0" dirty="0" err="1"/>
              <a:t>экстрагенитальной</a:t>
            </a:r>
            <a:r>
              <a:rPr lang="ru-RU" sz="1200" b="0" dirty="0"/>
              <a:t> патологии - направление к профильным специалистам 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Проблемы во время беременности могут проявляться впервые, либо могут осложняться уже имеющиеся заболевания. </a:t>
            </a:r>
            <a:r>
              <a:rPr lang="ru-RU" sz="1200" b="0"/>
              <a:t>Состояния</a:t>
            </a:r>
            <a:r>
              <a:rPr lang="ru-RU" sz="1200" b="0" dirty="0"/>
              <a:t>, которые могут повлиять на течение беременности, развитие плода, привести к негативным материнским и перинатальным исходам </a:t>
            </a:r>
            <a:r>
              <a:rPr lang="ru-RU" sz="1200" b="0"/>
              <a:t>- требуют </a:t>
            </a:r>
            <a:r>
              <a:rPr lang="ru-RU" sz="1200" b="0" dirty="0"/>
              <a:t>лечение до наступления беременности (при необходимости с привлечением профильных специалистов) или решение вопроса о целесообразности беременности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Особого внимания требуют женщины, страдающие одним из следующих заболеваний: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тяжелый врожденный или приобретенный порок сердца с явными признаками нарушения кровообращения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тяжелое течение гипертонической болезни;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заболевания легких с дыхательной недостаточностью; хроническая почечная недостаточность и другие заболевания почек;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тяжелые заболевания эндокринной системы (сахарный диабет, болезни щитовидной железы, надпочечников);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онкологические заболевания;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сильная близорукость, осложненная отслойкой сетчатки;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вирусные и паразитарные инфекции (краснуха, корь, токсоплазмоз и др.).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Следует заметить, что в настоящее время учеными разработаны комплексные методы лечения беременных, страдающих пороками сердца, сахарным диабетом, туберкулезом и другими заболеваниями, что позволяет уменьшить или устранить неблагоприятное влияние болезни матери на плод. В специализированных родильных домах (или отделениях) больные женщины при соответствующей подготовке к беременности и лечении во время нее рожают здоровых детей.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0" dirty="0"/>
              <a:t>При наличии факторов риска генетической патологии - направление на генетическое консультирование и обследование родительской пары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dirty="0"/>
              <a:t>показаниями для обследования пары служат: • аномальный кариотип плодного яйца, • два самопроизвольных аборта в ранние сроки беременности и более; • хромосомные аномалии и наследственные заболевания одного или обоих партнёров; • наличие в семье ребёнка с хромосомными заболеваниями или ВПР; • неразвивающаяся беременность с установленными хромосомными дефектами эмбриона/плода. Факторы риска </a:t>
            </a:r>
            <a:r>
              <a:rPr lang="ru-RU" dirty="0" err="1"/>
              <a:t>врожденн</a:t>
            </a:r>
            <a:endParaRPr lang="ru-RU" sz="12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35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xmlns="" id="{F3AA1C2A-5FBC-4B2A-8851-460F472FF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384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первый взгляд совершенно не понятно, как связаны здоровый образ жизни и репродуктивное здоровье. Но на самом деле именно наш образ жизни формирует общее качество той самой жизни, и поэтому в дальнейшем буквально напрямую влияет на возможность забеременеть, выносить и родить здорового ребенка.  Например, абсолютно точно доказано, что женщины с ожирением имеют проблемы с зачатием; и девушки, которые наоборот недостаточно полноценно питаются и страдают от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анорексии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имеют серьезные нарушения менструального цикла и также подолгу не могут забеременеть. Поэтому крайне важно следить не только за здоровьем именно мочеполовой системы, но и стремиться к соблюдению основных принципов ЗОЖ. Предлагаю Вам вспомнить некоторые, кто что помнит/что считаете важным?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-Сбалансированное и рациональное питание  –  употреблять 400-500 г свежих овощей и фруктов ежедневно, стараться есть больше рыбы, морепродуктов, исключать блюда с большим количеством соли, сокращать употребление сладкого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-достаточное потребление жидкости – около 30 мл / 1 кг Вашего веса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-достаточность физической нагрузки – умеренная физическая нагрузка минимум 150 минут в неделю, 2 раза в неделю силовые тренировки, минимум 10.000 шагов в день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-полноценный сон – предпочтительно в течение 8 часов, при этом ложиться спать в 22-23 часа, так как с 23 часов вечера до 3 часов ночи – самый «полезный» и важный сон, спать в темноте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-закаливание организма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отказ от зависимостей (курения, алкоголя, заедания стрессов перекусами)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-формирование устойчивости к стрессу</a:t>
            </a: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3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всем мире более трех из каждых 10 женщин и новорожденных в настоящее время не получают послеродовой помощи в первые дни после рождения – в период, когда происходит большинство случаев материнской и младенческой смертности. В то же время физические и эмоциональные последствия родов – от повреждения тканей до хронических болей и травм – могут быть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инвалидизирующими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проведения соответствующей терапии, однако они нередко легко поддаются лечению, если необходимая помощь оказывается своевременно.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Рекомендации ВОЗ по оказанию дородовой помощи для формирования положительного опыта беременности</a:t>
            </a:r>
            <a:endParaRPr lang="ru-R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«Необходимость оказания качественной помощи матерям и новорожденным сохраняется и после рождения ребенка, – сказал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директор Департамента ВОЗ по охране здоровья матерей, новорожденных, детей и подростков и вопросам старения д-р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Аншу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Банерджи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Действительно, рождение ребенка – это момент, который меняет жизнь и который связан с любовью, надеждой и волнением, однако он также может вызывать беспрецедентный стресс и беспокойство. Родителям, особенно женщинам, потребностям которых нередко не уделяется должного внимания, когда рождается ребенок, необходимы сильные системы оказания помощи и поддержки».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решения неотложных проблем со здоровьем, эти первые недели после рождения имеют решающее значение для налаживания взаимоотношений и выработки моделей поведения, которые влияют на развитие и здоровье детей в долгосрочной перспективе. Эти руководящие принципы включают рекомендации в отношении консультирования по вопросам грудного вскармливания в целях оказания помощи в формировании привязанности и выработке удобной позиции при кормлении грудью и оказания поддержки родителям в обеспечении ответственного ухода за новорожденными.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1200" dirty="0">
                <a:latin typeface="+mn-lt"/>
              </a:rPr>
              <a:t>В системе охраны материнства и детства различают следующие этапы оказания медико-социальной помощи: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1-й этап</a:t>
            </a:r>
            <a:r>
              <a:rPr lang="ru-RU" sz="1200" b="0" dirty="0">
                <a:latin typeface="+mn-lt"/>
              </a:rPr>
              <a:t> – оказание помощи женщине вне беременности, подготовка ее к материнству. На данном этапе большую роль играют женские консультации, центры планирования семьи, медико-генетические консультации;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2-й этап</a:t>
            </a:r>
            <a:r>
              <a:rPr lang="ru-RU" sz="1200" b="0" dirty="0">
                <a:latin typeface="+mn-lt"/>
              </a:rPr>
              <a:t> – лечебно-профилактическая помощь беременным в целях сохранения здоровья плода и беременной женщины. На данном этапе главная роль принадлежит женским консультациям, отделениям патологии беременности акушерских стационаров, санаториям для беременных;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3-й этап</a:t>
            </a:r>
            <a:r>
              <a:rPr lang="ru-RU" sz="1200" b="0" dirty="0">
                <a:latin typeface="+mn-lt"/>
              </a:rPr>
              <a:t> – лечебно-профилактическая помощь в родах в целях охраны здоровья плода и женщины. Весь объем этой помощи оказывается в акушерских отделениях родильных домов;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4-й этап</a:t>
            </a:r>
            <a:r>
              <a:rPr lang="ru-RU" sz="1200" b="0" dirty="0">
                <a:latin typeface="+mn-lt"/>
              </a:rPr>
              <a:t> – охрана здоровья новорожденного: контроль за правильным вскармливанием, наблюдение за физиологическим развитием, уход за новорожденным, оказание лечебной помощи в отделениях новорожденных родильных домов и патологии новорожденных детских больниц;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5-й этап</a:t>
            </a:r>
            <a:r>
              <a:rPr lang="ru-RU" sz="1200" b="0" dirty="0">
                <a:latin typeface="+mn-lt"/>
              </a:rPr>
              <a:t> – охрана здоровья ребенка в дошкольный период: контроль за физическим развитием, рациональным питанием, иммунологическим статусом ребенка;</a:t>
            </a:r>
          </a:p>
          <a:p>
            <a:r>
              <a:rPr lang="ru-RU" sz="1200" b="0" dirty="0">
                <a:solidFill>
                  <a:srgbClr val="FF0000"/>
                </a:solidFill>
                <a:latin typeface="+mn-lt"/>
              </a:rPr>
              <a:t>6-й этап</a:t>
            </a:r>
            <a:r>
              <a:rPr lang="ru-RU" sz="1200" b="0" dirty="0">
                <a:latin typeface="+mn-lt"/>
              </a:rPr>
              <a:t> – охрана здоровья ребенка в период школьного возраста: контроль за физическим развитием, коррекция отклонений в состоянии здоровья детей.</a:t>
            </a:r>
          </a:p>
          <a:p>
            <a:pPr lvl="0"/>
            <a:r>
              <a:rPr lang="ru-RU" sz="1200" b="0" dirty="0">
                <a:latin typeface="+mn-lt"/>
              </a:rPr>
              <a:t/>
            </a:r>
            <a:br>
              <a:rPr lang="ru-RU" sz="1200" b="0" dirty="0">
                <a:latin typeface="+mn-lt"/>
              </a:rPr>
            </a:br>
            <a:endParaRPr lang="ru-RU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0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ru-RU" sz="1200" dirty="0">
                <a:latin typeface="+mn-lt"/>
              </a:rPr>
              <a:t>В настоящее время система непрерывного мониторинга здоровья несовершеннолетних включает: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комплексную перинатальную (дородовую) диагностику нарушений развития ребенка;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неонатальный скрининг – исследование, проводимое в первые дни жизни ребенка, которое является самым эффективным способов выявления наследственных заболеваний и выявление нарушения слуха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аудиологический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скрининг)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профилактические медицинские осмотры детей в возрасте от 3 до 17 лет включительно с углубленным обследованием в критические возрастные периоды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ежегодную диспансеризацию детей-сирот и детей, оставшихся без попечения родителей.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2013 г. в стране организовано широкомасштабное проведение профилактических медицинских осмотров несовершеннолетних.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3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2023 года в работу неонатальных служб Российской Федерации включена программа расширенного скрининга новорожденных на наличие наследственных заболеваний. Перечень выявляемых болезней вырастает с 5 до 36, в него будут включены наследственные болезни обмена, первичные иммунодефицитные состояния и спинально-мышечная атрофия (СМА).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данной диагностики значительно увеличит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выявляемость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редких заболеваний в неонатальном периоде, что позволит уменьшить младенческую смертность и избежать инвалидизации детей. Для реализации программы закупается специализированное оборудование, осуществляется формирование центров для проведения диагностики и дальнейшей маршрутизации пациентов с целью оказания необходимой медицинской помощи и своевременного назначения эффективного лечения.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7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способность жить полноценной сексуальной жизнью</a:t>
            </a:r>
            <a:endParaRPr lang="ru-RU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возможность зачатия, рождения детей</a:t>
            </a:r>
            <a:endParaRPr lang="ru-RU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гарантия безопасной беременности</a:t>
            </a:r>
            <a:endParaRPr lang="ru-RU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уверенность в появлении на свет полностью здорового малыша</a:t>
            </a:r>
            <a:endParaRPr lang="ru-RU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возможность планирования беременности</a:t>
            </a:r>
            <a:endParaRPr lang="ru-RU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dirty="0">
                <a:ea typeface="Times New Roman" panose="02020603050405020304" pitchFamily="18" charset="0"/>
              </a:rPr>
              <a:t>защита от СПИДа, венерических болезней</a:t>
            </a:r>
            <a:endParaRPr lang="ru-RU" dirty="0"/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4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Здоровье будущего ребенка, его нормальное развитие и счастье родителей во многом зависят от того, будет ли малыш желанным, а его появление на свет — заранее продуманным и запланированным. </a:t>
            </a:r>
          </a:p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Главное условие рождения полноценного ребенка — здоровье родителей перед зачатием, во время него, а женщины — и при вынашивании плода.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знать, что любые болезни родителей и, прежде всего, матери, оказывают влияние на внутриутробное развитие ребенка. От состояния репродуктивного здоровья женщины зависит ее способность воспроизвести здоровое потомство как в качественном, так и в количественном отношении. На данном этапе у большинства российских семей только один ребенок, и лишь у небольшого количества — три и более. </a:t>
            </a:r>
          </a:p>
          <a:p>
            <a:pPr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Численность женщин в возрасте от 20 до 29 лет составила чуть более 7,5 млн человек и по сравнению с 2010 годом сократилась на 37,5%. Такое серьезное сокращение численности женщин, находящихся в репродуктивном возрасте, в том числе приводит к сокращению рождаемости в стране», — рассказала вице-премьер.</a:t>
            </a:r>
          </a:p>
          <a:p>
            <a:pPr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также отметила, что средний возраст рождения первых детей у женщин сдвинулся к 30 годам.</a:t>
            </a:r>
          </a:p>
          <a:p>
            <a:pPr lvl="0">
              <a:lnSpc>
                <a:spcPct val="107000"/>
              </a:lnSpc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ru-RU" dirty="0"/>
              <a:t>По некоторым данным, число абсолютно здоровых женщин в России не превышает 6 %. что связано с ростом гинекологических заболеваний, включая инфекции, передающиеся половым путем (ИППП). В настоящее время сохраняется высокий уровень гинекологической заболеваемости — их выявляют приблизительно у 20 % российских женщин и девушек. За последние 5 лет отмечен рост заболеваемости эндометриозом (на 46 %), воспалительными заболеваниями гениталий (на 30,5 %), увеличилось число случаев расстройств менструальной функции. Особую опасность для репродуктивной функции женщины представляют заболевания, передающиеся половым путем. Они приводят к патологии беременности, самопроизвольным выкидышам, росту числа недоношенных и маловесных младенцев и детей с врожденными пороками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0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последнее время отмечается увеличение числа мужского населения с заболеваниями репродуктивной системы. Как известно, из общего количества урологических больных 78 % занимают мальчики, юноши и мужчины. К факторам, оказывающим негативное влияние на репродуктивный потенциал мужчин, относят следующие: 1) генетические или наследственные 2) приобретенные (зависящие от образа жизни): различные заболевания органов мочеполовой системы и, прежде всего, инфекции, передающиеся половым путем. Следует отметить, что наличие инфекционно-воспалительных заболеваний мужской репродуктивной системы, приводит к нарушениям эндокринной функции половых желез, значительно снижая репродуктивный потенциал мужчины. Это, в свою очередь, играет определяющую роль в формировании репродуктивных нарушений у женщины, уменьшая вероятность зачатия ребенка и резко увеличивая риск осложнений беременности и ее самопроизвольного прерывания.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Вызывает обеспокоенность высокая распространенность бесплодия, как мужского, так и женского. Точных статистических данных о количестве бесплодных людей и пар в России нет.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 данным ряда исследований в России частота бесплодия в браке достигает 16% и не отмечается тенденции к его снижению. При этом Всемирная организация здравоохранения утверждает, что, если в стране частота бесплодия превышает 15%, это становится не только медицинской, но и социально-демографической проблемой. По данным Научного центра акушерства и гинекологии Минздрава РФ в России на сегодняшний день бесплодны 7-8 млн. российских женщин и 3-4 млн. мужчин. В структуре бесплодия до 45% приходится на долю женщин и 40% на долю мужчин.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Установлено, что каждая седьмая супружеская пара в России сталкивается с проблемами планирования семьи вследствие бесплодия. Однако при правильном подходе к лечению бездетные пары могут рассматриваться как резерв рождения желанных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2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Особая миссия каждого человека связана с продолжением рода человеческого. Вопрос грамотного планирования семьи в настоящее время достаточно актуален. Вопрос грамотного планирования семьи в настоящее время достаточно актуален. Одним из средств грамотного планирования семьи является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контрацепция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новолат.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contraceptio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противозачатие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предупреждение беременности механическими, химическими, гормональными и др. противозачаточными средствами и способами. Контрацепция — это не только защита от нежелательной беременности, но и путь к сохранению вашего здоровья и рождению здорового ребенка тогда, когда вы этого захотите.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Одной из самых популярных является механическая контрацепция с помощью презерватива, которая позволяет в большинстве случаев не только избежать нежелательной беременности, но и предотвратить заражение ВИЧ-инфекцией, передающейся половым путем.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Контрацепция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 это предупреждение нежелательной беременности. И как бы противоречиво на первый взгляд это не звучало, но основная цель контрацепции — это планирование ЖЕЛАТЕЛЬНОЙ беременности в рамках мероприятий по сохранению репродуктивного здоровья. Ведь каждая женщина имеет полное право решать самостоятельно, хочет ли она иметь детей в данный период своей жизни или нет.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Причинами высокой распространенности бесплодия в России также являются стрессовые и психологические факторы, раннее вступление в половую жизнь и высокая распространенность поведенческих факторов риска, особенно среди молодежи. До 42 % женщин вступают в половую жизнь до наступления совершеннолетия, при этом 41 % из них не используют презервативы при первом половом контакте. Частота женщин, куривших и употреблявших алкоголь во время беременности, составляет 12 % и 11 %, соответственно. Следствием безответственного сексуального поведения является высокая заболеваемость инфекциями, которые приводят к осложнениям беременности и родов.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32818-C1F4-4906-9D2F-64F830868C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2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002-KIMS BUSINESS\007-02-Googleslidesppt\02-GSppt-Contents-Kim\20170215\03-abs\item03-png.png">
            <a:extLst>
              <a:ext uri="{FF2B5EF4-FFF2-40B4-BE49-F238E27FC236}">
                <a16:creationId xmlns:a16="http://schemas.microsoft.com/office/drawing/2014/main" xmlns="" id="{49A3D95C-35D8-4DA0-AF72-0F9979F5A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1586" cy="313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Googleslidesppt\02-GSppt-Contents-Kim\20170215\03-abs\item02-png.png">
            <a:extLst>
              <a:ext uri="{FF2B5EF4-FFF2-40B4-BE49-F238E27FC236}">
                <a16:creationId xmlns:a16="http://schemas.microsoft.com/office/drawing/2014/main" xmlns="" id="{4E702A32-EC66-41FD-8FFF-6C9215C4CA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24" y="4286250"/>
            <a:ext cx="238327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1726" y="3221763"/>
            <a:ext cx="6503499" cy="17751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4636" y="5020640"/>
            <a:ext cx="6520589" cy="122633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2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9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3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042445"/>
            <a:ext cx="8426450" cy="4134517"/>
          </a:xfrm>
        </p:spPr>
        <p:txBody>
          <a:bodyPr>
            <a:normAutofit/>
          </a:bodyPr>
          <a:lstStyle>
            <a:lvl1pPr marL="358775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5100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3875" indent="-3587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E:\002-KIMS BUSINESS\007-02-Googleslidesppt\02-GSppt-Contents-Kim\20170215\03-abs\item03-png.png">
            <a:extLst>
              <a:ext uri="{FF2B5EF4-FFF2-40B4-BE49-F238E27FC236}">
                <a16:creationId xmlns:a16="http://schemas.microsoft.com/office/drawing/2014/main" xmlns="" id="{BE2493AC-36A3-4BBB-B9F0-39557615C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874" y="0"/>
            <a:ext cx="1791126" cy="17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Googleslidesppt\02-GSppt-Contents-Kim\20170215\03-abs\item02-png.png">
            <a:extLst>
              <a:ext uri="{FF2B5EF4-FFF2-40B4-BE49-F238E27FC236}">
                <a16:creationId xmlns:a16="http://schemas.microsoft.com/office/drawing/2014/main" xmlns="" id="{99E0F569-4DE5-4E02-B6EF-4803B474C2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17278"/>
            <a:ext cx="1983836" cy="21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2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1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0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0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0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2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68300"/>
            <a:ext cx="8426450" cy="1322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2042445"/>
            <a:ext cx="8426450" cy="4134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273B-FBC8-4113-9042-EC87FB0C918B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E59F-25B8-4234-A0B5-94597630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775" indent="-358775" algn="just" defTabSz="914400" rtl="0" eaLnBrk="1" latinLnBrk="0" hangingPunct="1">
        <a:lnSpc>
          <a:spcPct val="100000"/>
        </a:lnSpc>
        <a:spcBef>
          <a:spcPts val="10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7550" indent="-358775" algn="just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58775" algn="just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5100" indent="-358775" algn="just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3875" indent="-358775" algn="just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entity/reproductivehealth/publications/intrapartum-care-guidelines/en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636FD3B8-3DA0-445C-A4D1-B8D8B4896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8174" y="2001328"/>
            <a:ext cx="6877051" cy="278633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rgbClr val="FF0000"/>
                </a:solidFill>
                <a:latin typeface="+mn-lt"/>
              </a:rPr>
              <a:t>Неделя здоровья матери </a:t>
            </a:r>
            <a:br>
              <a:rPr lang="ru-RU" sz="4400" dirty="0">
                <a:solidFill>
                  <a:srgbClr val="FF0000"/>
                </a:solidFill>
                <a:latin typeface="+mn-lt"/>
              </a:rPr>
            </a:br>
            <a:r>
              <a:rPr lang="ru-RU" sz="4400" dirty="0">
                <a:solidFill>
                  <a:srgbClr val="FF0000"/>
                </a:solidFill>
                <a:latin typeface="+mn-lt"/>
              </a:rPr>
              <a:t>и ребенка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xmlns="" id="{29965AEA-A23B-4105-8C97-4BC1D7DCD421}"/>
              </a:ext>
            </a:extLst>
          </p:cNvPr>
          <p:cNvGrpSpPr/>
          <p:nvPr/>
        </p:nvGrpSpPr>
        <p:grpSpPr>
          <a:xfrm>
            <a:off x="1397259" y="2779174"/>
            <a:ext cx="188006" cy="900000"/>
            <a:chOff x="3424672" y="2643758"/>
            <a:chExt cx="283232" cy="1584176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xmlns="" id="{9E563B35-1156-445B-9222-043C2D3CC2F3}"/>
                </a:ext>
              </a:extLst>
            </p:cNvPr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rgbClr val="ABD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0E9FD89B-8FD5-44B7-A826-A2AA8416F6D2}"/>
                </a:ext>
              </a:extLst>
            </p:cNvPr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rgbClr val="F8B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E69BD80F-7432-4A83-97F1-1B0076DF2511}"/>
                </a:ext>
              </a:extLst>
            </p:cNvPr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rgbClr val="99D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D9B67AC4-D422-4C03-BE8D-1C7170AA64B4}"/>
                </a:ext>
              </a:extLst>
            </p:cNvPr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rgbClr val="C0C8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39" y="323563"/>
            <a:ext cx="8426450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Правильное половое поведение. Контрацепция</a:t>
            </a:r>
            <a:r>
              <a:rPr lang="ru-RU" dirty="0"/>
              <a:t/>
            </a:r>
            <a:br>
              <a:rPr lang="ru-RU" dirty="0"/>
            </a:br>
            <a:endParaRPr lang="ru-RU" sz="3600" dirty="0"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239616F-087B-48C2-B4D6-FF9B051AF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604" y="4283917"/>
            <a:ext cx="4572396" cy="256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25E6B76-C5FA-4A45-BB47-9EB82CA10CB4}"/>
              </a:ext>
            </a:extLst>
          </p:cNvPr>
          <p:cNvSpPr/>
          <p:nvPr/>
        </p:nvSpPr>
        <p:spPr>
          <a:xfrm>
            <a:off x="431511" y="1649126"/>
            <a:ext cx="8016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Контрацепция — это предупреждение нежелательной беременности.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И как бы противоречиво на первый взгляд это не звучало, но основная цель контрацепции — это планирование ЖЕЛАТЕЛЬНОЙ беременности в рамках мероприятий по сохранению репродуктивного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53621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65127"/>
            <a:ext cx="8426450" cy="107921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Как сохранить репродуктивное здоровье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1922318"/>
            <a:ext cx="8426450" cy="4254645"/>
          </a:xfrm>
        </p:spPr>
        <p:txBody>
          <a:bodyPr>
            <a:normAutofit/>
          </a:bodyPr>
          <a:lstStyle/>
          <a:p>
            <a:pPr lvl="0">
              <a:spcBef>
                <a:spcPts val="2000"/>
              </a:spcBef>
            </a:pPr>
            <a:r>
              <a:rPr lang="ru-RU" b="1" dirty="0">
                <a:latin typeface="+mn-lt"/>
              </a:rPr>
              <a:t>Контрацепция</a:t>
            </a:r>
          </a:p>
          <a:p>
            <a:pPr lvl="0">
              <a:spcBef>
                <a:spcPts val="2000"/>
              </a:spcBef>
            </a:pPr>
            <a:r>
              <a:rPr lang="ru-RU" b="1" dirty="0">
                <a:latin typeface="+mn-lt"/>
              </a:rPr>
              <a:t>Профилактика ИППП</a:t>
            </a:r>
          </a:p>
          <a:p>
            <a:pPr lvl="0">
              <a:spcBef>
                <a:spcPts val="2000"/>
              </a:spcBef>
            </a:pPr>
            <a:r>
              <a:rPr lang="ru-RU" b="1" dirty="0">
                <a:latin typeface="+mn-lt"/>
              </a:rPr>
              <a:t>Отказ от потребления </a:t>
            </a:r>
            <a:r>
              <a:rPr lang="ru-RU" b="1" dirty="0" err="1">
                <a:latin typeface="+mn-lt"/>
              </a:rPr>
              <a:t>психоактивных</a:t>
            </a:r>
            <a:r>
              <a:rPr lang="ru-RU" b="1" dirty="0">
                <a:latin typeface="+mn-lt"/>
              </a:rPr>
              <a:t> веществ</a:t>
            </a:r>
          </a:p>
          <a:p>
            <a:pPr lvl="0">
              <a:spcBef>
                <a:spcPts val="2000"/>
              </a:spcBef>
            </a:pPr>
            <a:r>
              <a:rPr lang="ru-RU" b="1" dirty="0">
                <a:latin typeface="+mn-lt"/>
              </a:rPr>
              <a:t>Соблюдение принципов ЗОЖ</a:t>
            </a:r>
          </a:p>
          <a:p>
            <a:pPr lvl="0">
              <a:spcBef>
                <a:spcPts val="2000"/>
              </a:spcBef>
            </a:pPr>
            <a:r>
              <a:rPr lang="ru-RU" b="1" dirty="0">
                <a:latin typeface="+mn-lt"/>
              </a:rPr>
              <a:t>Предупреждение абортов</a:t>
            </a:r>
          </a:p>
          <a:p>
            <a:pPr lvl="0">
              <a:spcBef>
                <a:spcPts val="2000"/>
              </a:spcBef>
            </a:pPr>
            <a:r>
              <a:rPr lang="ru-RU" b="1" dirty="0">
                <a:latin typeface="+mn-lt"/>
              </a:rPr>
              <a:t>Регулярное медицинское обследование</a:t>
            </a:r>
          </a:p>
          <a:p>
            <a:pPr>
              <a:spcBef>
                <a:spcPts val="200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245429"/>
            <a:ext cx="8224116" cy="64279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Планирование беременности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7E727BA-3129-42A9-8ADB-2A448A3F5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3809736"/>
            <a:ext cx="4572396" cy="304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4F3161-5950-4D89-AE55-3BF8E647F60C}"/>
              </a:ext>
            </a:extLst>
          </p:cNvPr>
          <p:cNvSpPr/>
          <p:nvPr/>
        </p:nvSpPr>
        <p:spPr>
          <a:xfrm flipV="1">
            <a:off x="447386" y="1387641"/>
            <a:ext cx="842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D8A8BD2-8625-46FF-A8FD-3B0C6A7C118D}"/>
              </a:ext>
            </a:extLst>
          </p:cNvPr>
          <p:cNvSpPr/>
          <p:nvPr/>
        </p:nvSpPr>
        <p:spPr>
          <a:xfrm>
            <a:off x="270164" y="888220"/>
            <a:ext cx="8603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Прегравидарная</a:t>
            </a:r>
            <a:r>
              <a:rPr lang="ru-RU" b="1" dirty="0"/>
              <a:t> подготовка</a:t>
            </a:r>
          </a:p>
          <a:p>
            <a:r>
              <a:rPr lang="ru-RU" b="1" dirty="0"/>
              <a:t>(от лат. </a:t>
            </a:r>
            <a:r>
              <a:rPr lang="ru-RU" b="1" dirty="0" err="1"/>
              <a:t>gravida</a:t>
            </a:r>
            <a:r>
              <a:rPr lang="ru-RU" b="1" dirty="0"/>
              <a:t>— беременная, </a:t>
            </a:r>
            <a:r>
              <a:rPr lang="ru-RU" b="1" dirty="0" err="1"/>
              <a:t>pre</a:t>
            </a:r>
            <a:r>
              <a:rPr lang="ru-RU" b="1" dirty="0"/>
              <a:t> —предшествующий)</a:t>
            </a:r>
          </a:p>
          <a:p>
            <a:r>
              <a:rPr lang="ru-RU" b="1" dirty="0"/>
              <a:t>□ комплекс диагностических, профилактических и лечебных мероприятий,</a:t>
            </a:r>
          </a:p>
          <a:p>
            <a:r>
              <a:rPr lang="ru-RU" b="1" dirty="0"/>
              <a:t>направленных на оценку состояния здоровья и подготовку половых партнёров к</a:t>
            </a:r>
          </a:p>
          <a:p>
            <a:r>
              <a:rPr lang="ru-RU" b="1" dirty="0"/>
              <a:t>зачатию, последующему вынашиванию беременности и рождению здорового</a:t>
            </a:r>
          </a:p>
          <a:p>
            <a:r>
              <a:rPr lang="ru-RU" b="1" dirty="0"/>
              <a:t>ребёнка</a:t>
            </a:r>
          </a:p>
          <a:p>
            <a:r>
              <a:rPr lang="ru-RU" b="1" dirty="0"/>
              <a:t>□ обеспечение оптимального уровня их физической и психологической готовности</a:t>
            </a:r>
          </a:p>
          <a:p>
            <a:r>
              <a:rPr lang="ru-RU" b="1" dirty="0"/>
              <a:t>к наступлению беременности на основе оценки факторов риска (медицинских,</a:t>
            </a:r>
          </a:p>
          <a:p>
            <a:r>
              <a:rPr lang="ru-RU" b="1" dirty="0"/>
              <a:t>социально-экономических, культурных и др.) </a:t>
            </a:r>
          </a:p>
          <a:p>
            <a:r>
              <a:rPr lang="ru-RU" b="1" dirty="0"/>
              <a:t>□ проведение мероприятий по уменьшению или устранению их 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98690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5127"/>
            <a:ext cx="8328025" cy="65318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Планирование беременности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4F3161-5950-4D89-AE55-3BF8E647F60C}"/>
              </a:ext>
            </a:extLst>
          </p:cNvPr>
          <p:cNvSpPr/>
          <p:nvPr/>
        </p:nvSpPr>
        <p:spPr>
          <a:xfrm>
            <a:off x="358775" y="1018310"/>
            <a:ext cx="8515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8AF001-4239-41ED-BDC2-DEA30C7C1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9" t="4096" r="1937" b="6708"/>
          <a:stretch/>
        </p:blipFill>
        <p:spPr>
          <a:xfrm>
            <a:off x="5434445" y="1417370"/>
            <a:ext cx="3834246" cy="327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DB79C9C3-F052-45C9-88FC-3CFEFD7C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37" y="1018310"/>
            <a:ext cx="8598188" cy="52474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+mn-lt"/>
              </a:rPr>
              <a:t>Основные этапы работы с семейной парой по подготовке к будущей беременности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latin typeface="+mn-lt"/>
              </a:rPr>
              <a:t>Сбор анамнеза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latin typeface="+mn-lt"/>
              </a:rPr>
              <a:t>Консультирование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latin typeface="+mn-lt"/>
              </a:rPr>
              <a:t>Обследование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latin typeface="+mn-lt"/>
              </a:rPr>
              <a:t>Профилактика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latin typeface="+mn-lt"/>
              </a:rPr>
              <a:t>Лечение (при необходимости)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504530B-9234-4A63-BBF9-BB77D9717B63}"/>
              </a:ext>
            </a:extLst>
          </p:cNvPr>
          <p:cNvSpPr/>
          <p:nvPr/>
        </p:nvSpPr>
        <p:spPr>
          <a:xfrm>
            <a:off x="187037" y="3356264"/>
            <a:ext cx="66709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На что обращать внимание при выяснении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анамнеза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/>
              <a:t>Соматический анамнез у обоих партнеров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/>
              <a:t>Семейный анамнез (генетические и наследственные факторы)</a:t>
            </a:r>
          </a:p>
          <a:p>
            <a:r>
              <a:rPr lang="ru-RU" sz="2000" b="1" dirty="0"/>
              <a:t>обоих партнеров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/>
              <a:t>Социальный статус пары, образ жизни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/>
              <a:t>Наличие профессиональных вредностей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/>
              <a:t> Наличие вредных привычек у обоих партнеров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/>
              <a:t>Акушерско-гинекологический анамнез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65127"/>
            <a:ext cx="8328025" cy="65318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Планирование беременности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4F3161-5950-4D89-AE55-3BF8E647F60C}"/>
              </a:ext>
            </a:extLst>
          </p:cNvPr>
          <p:cNvSpPr/>
          <p:nvPr/>
        </p:nvSpPr>
        <p:spPr>
          <a:xfrm>
            <a:off x="358775" y="1018310"/>
            <a:ext cx="8515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8AF001-4239-41ED-BDC2-DEA30C7C1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9" t="4096" r="1937" b="6708"/>
          <a:stretch/>
        </p:blipFill>
        <p:spPr>
          <a:xfrm>
            <a:off x="6421581" y="4604569"/>
            <a:ext cx="2639291" cy="225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DB79C9C3-F052-45C9-88FC-3CFEFD7CD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4" y="1205345"/>
            <a:ext cx="8515061" cy="2774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Цель консультирования при подготовке к беременности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Помощь в формировании чувства желанной и здоровой беременности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Предоставление информации об изменениях, которые принесет материнство и отцовство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Информирование об изменениях в организме женщины, которые происходят во время беременности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Помощь женщине/паре в формировании большей уверенности в себе, устойчивости к возможным стрессовым ситуациям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latin typeface="+mn-lt"/>
              </a:rPr>
              <a:t>Убеждение будущих родителей в необходимости вести здоровый образ жизни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245429"/>
            <a:ext cx="8224116" cy="64279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Планирование беременности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4F3161-5950-4D89-AE55-3BF8E647F60C}"/>
              </a:ext>
            </a:extLst>
          </p:cNvPr>
          <p:cNvSpPr/>
          <p:nvPr/>
        </p:nvSpPr>
        <p:spPr>
          <a:xfrm flipV="1">
            <a:off x="447386" y="1387641"/>
            <a:ext cx="842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369EF6E-DB82-4C1B-991E-A52F89D7A44C}"/>
              </a:ext>
            </a:extLst>
          </p:cNvPr>
          <p:cNvSpPr/>
          <p:nvPr/>
        </p:nvSpPr>
        <p:spPr>
          <a:xfrm>
            <a:off x="270164" y="1028343"/>
            <a:ext cx="82241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Цель обследования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Выявление факторов и патологических состояний, которые могут повлиять на течение и исход беременности, здоровье матери, а также внутриутробное развитие плода и состояние здоровья будущего ребенка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Медицинское обследование до беременности помогает предотвратить многие из рисков, связанные с беременностью, и увеличить шансы рождения здорового ребенка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Рекомендуемые обследования: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 </a:t>
            </a:r>
            <a:r>
              <a:rPr lang="ru-RU" b="1" dirty="0" err="1"/>
              <a:t>Rh</a:t>
            </a:r>
            <a:r>
              <a:rPr lang="ru-RU" b="1" dirty="0"/>
              <a:t> - принадлежность партнеров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 На наличие инфекций: </a:t>
            </a:r>
          </a:p>
          <a:p>
            <a:pPr algn="just"/>
            <a:r>
              <a:rPr lang="ru-RU" b="1" dirty="0"/>
              <a:t> -   ВИЧ 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Сифилис 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Токсоплазмоз 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Гепатиты В и С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Краснуха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Туберкулез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E9DD356-8EC9-4F29-AA96-D5108841F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29" y="4033764"/>
            <a:ext cx="4572396" cy="264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69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245429"/>
            <a:ext cx="8224116" cy="64279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Планирование беременности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84F3161-5950-4D89-AE55-3BF8E647F60C}"/>
              </a:ext>
            </a:extLst>
          </p:cNvPr>
          <p:cNvSpPr/>
          <p:nvPr/>
        </p:nvSpPr>
        <p:spPr>
          <a:xfrm flipV="1">
            <a:off x="447386" y="1387641"/>
            <a:ext cx="842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369EF6E-DB82-4C1B-991E-A52F89D7A44C}"/>
              </a:ext>
            </a:extLst>
          </p:cNvPr>
          <p:cNvSpPr/>
          <p:nvPr/>
        </p:nvSpPr>
        <p:spPr>
          <a:xfrm>
            <a:off x="447386" y="1288473"/>
            <a:ext cx="80468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Рекомендуемые обследования: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/>
              <a:t>При выявлении </a:t>
            </a:r>
            <a:r>
              <a:rPr lang="ru-RU" sz="2000" b="1" dirty="0" err="1"/>
              <a:t>экстрагенитальной</a:t>
            </a:r>
            <a:r>
              <a:rPr lang="ru-RU" sz="2000" b="1" dirty="0"/>
              <a:t> патологии - направление к профильным специалистам </a:t>
            </a:r>
          </a:p>
          <a:p>
            <a:pPr algn="just"/>
            <a:r>
              <a:rPr lang="ru-RU" sz="2000" b="1" dirty="0"/>
              <a:t>Состояния, которые могут повлиять на течение беременности, развитие плода, привести к негативным материнским и перинатальным исходам - требуют лечение до наступления беременности (при необходимости с привлечением профильных специалистов) или решение вопроса о целесообразности беременности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 dirty="0"/>
              <a:t>При наличии факторов риска генетической патологии - направление на генетическое консультирование и обследование родительской пары </a:t>
            </a:r>
          </a:p>
        </p:txBody>
      </p:sp>
    </p:spTree>
    <p:extLst>
      <p:ext uri="{BB962C8B-B14F-4D97-AF65-F5344CB8AC3E}">
        <p14:creationId xmlns:p14="http://schemas.microsoft.com/office/powerpoint/2010/main" val="334817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245429"/>
            <a:ext cx="8224116" cy="64279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Профилактика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CB1D9B-41E0-44E1-8D0A-83C5EB9CA2B8}"/>
              </a:ext>
            </a:extLst>
          </p:cNvPr>
          <p:cNvSpPr/>
          <p:nvPr/>
        </p:nvSpPr>
        <p:spPr>
          <a:xfrm>
            <a:off x="270165" y="1158106"/>
            <a:ext cx="80633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Было обнаружено, что эффективными являются следующие меры: 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Назначение фолиевой кислоты для профилактики дефектов нервной трубки плода 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Обеспечение вакцинации женщины против краснухи 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Прекращение табакокурения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Прекращение употребления алкоголя 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Пропаганда физических упражнений 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Снижение употребления лекарственных средств до минимума и/или злоупотребления ими </a:t>
            </a:r>
          </a:p>
          <a:p>
            <a:pPr marL="285750" indent="-285750">
              <a:buFontTx/>
              <a:buChar char="-"/>
            </a:pPr>
            <a:r>
              <a:rPr lang="ru-RU" sz="2000" b="1" dirty="0"/>
              <a:t>Борьба с наркоманией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7A6A7C-A45C-4C17-8F08-6D71B2568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083" y="4021174"/>
            <a:ext cx="3834444" cy="287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0223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65126"/>
            <a:ext cx="8426450" cy="72591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Принципы ЗОЖ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955964"/>
            <a:ext cx="8426450" cy="519997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latin typeface="+mn-lt"/>
              </a:rPr>
              <a:t>Сбалансированное и рациональное питание: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400-500 г свежих овощей и фруктов ежедневно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больше рыбы, морепродуктов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сокращать соль и сладкое</a:t>
            </a:r>
          </a:p>
          <a:p>
            <a:pPr>
              <a:spcBef>
                <a:spcPts val="0"/>
              </a:spcBef>
            </a:pPr>
            <a:endParaRPr lang="ru-RU" sz="2000" b="1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latin typeface="+mn-lt"/>
              </a:rPr>
              <a:t>Достаточное количество жидкости </a:t>
            </a:r>
            <a:r>
              <a:rPr lang="ru-RU" sz="2000" dirty="0">
                <a:latin typeface="+mn-lt"/>
              </a:rPr>
              <a:t>(30 мл / 1 кг Вашего веса)</a:t>
            </a:r>
          </a:p>
          <a:p>
            <a:pPr lvl="0">
              <a:spcBef>
                <a:spcPts val="0"/>
              </a:spcBef>
            </a:pPr>
            <a:endParaRPr lang="ru-RU" sz="2000" b="1" dirty="0"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ru-RU" sz="2000" b="1" dirty="0">
                <a:latin typeface="+mn-lt"/>
              </a:rPr>
              <a:t>Физическая нагрузка: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умеренная физическая нагрузка минимум 150 минут в неделю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2 раза в неделю силовые тренировки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минимум 10 000 шагов в день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latin typeface="+mn-lt"/>
              </a:rPr>
              <a:t>Полноценный сон: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в течение 8 часов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ложиться спать в 22-23 часа</a:t>
            </a:r>
          </a:p>
          <a:p>
            <a:pPr marL="715963" lvl="0" indent="-354013"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000" dirty="0">
                <a:latin typeface="+mn-lt"/>
              </a:rPr>
              <a:t>спать в темноте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latin typeface="+mn-lt"/>
              </a:rPr>
              <a:t>Закаливание организма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200" b="1" dirty="0">
              <a:latin typeface="+mn-lt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latin typeface="+mn-lt"/>
              </a:rPr>
              <a:t>Отказ от зависимостей:</a:t>
            </a:r>
          </a:p>
          <a:p>
            <a:pPr marL="715963" lvl="0" indent="-354013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latin typeface="+mn-lt"/>
              </a:rPr>
              <a:t>курения</a:t>
            </a:r>
          </a:p>
          <a:p>
            <a:pPr marL="715963" lvl="0" indent="-354013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latin typeface="+mn-lt"/>
              </a:rPr>
              <a:t>алкоголя</a:t>
            </a:r>
          </a:p>
          <a:p>
            <a:pPr marL="715963" lvl="0" indent="-354013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</a:pPr>
            <a:r>
              <a:rPr lang="ru-RU" sz="2200" dirty="0">
                <a:latin typeface="+mn-lt"/>
              </a:rPr>
              <a:t>заедания стрессов перекусами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200" b="1" dirty="0">
              <a:latin typeface="+mn-lt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latin typeface="+mn-lt"/>
              </a:rPr>
              <a:t>Формирование устойчивости к стрессу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ru-RU" sz="2200" b="1" dirty="0">
              <a:latin typeface="+mn-lt"/>
            </a:endParaRPr>
          </a:p>
          <a:p>
            <a:pPr>
              <a:spcBef>
                <a:spcPts val="0"/>
              </a:spcBef>
            </a:pPr>
            <a:endParaRPr lang="ru-RU" sz="2000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87E47C-AFED-48F2-8F3E-666C64D58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710" y="3179191"/>
            <a:ext cx="2432515" cy="3450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27" y="1309255"/>
            <a:ext cx="8473499" cy="179762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200" dirty="0">
                <a:latin typeface="+mn-lt"/>
              </a:rPr>
              <a:t>Охрана материнства и детства – приоритетное направление в здравоохранении любой страны, которая включает в себя систему государственных общественных и медицинских мероприятий, обеспечивающих рождение здорового ребенка, правильное и всестороннее развитие подрастающего поколения, предупреждение и лечение болезней женщин и детей. 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rgbClr val="FF0000"/>
                </a:solidFill>
                <a:latin typeface="+mn-lt"/>
              </a:rPr>
              <a:t>Недаром еще в древности говорили: </a:t>
            </a:r>
            <a:br>
              <a:rPr lang="ru-RU" sz="2700" dirty="0">
                <a:solidFill>
                  <a:srgbClr val="FF0000"/>
                </a:solidFill>
                <a:latin typeface="+mn-lt"/>
              </a:rPr>
            </a:br>
            <a:r>
              <a:rPr lang="ru-RU" sz="2700" dirty="0">
                <a:solidFill>
                  <a:srgbClr val="FF0000"/>
                </a:solidFill>
                <a:latin typeface="+mn-lt"/>
              </a:rPr>
              <a:t>«В здоровом теле женщины находится будущее народа» </a:t>
            </a:r>
            <a:br>
              <a:rPr lang="ru-RU" sz="2700" dirty="0">
                <a:solidFill>
                  <a:srgbClr val="FF0000"/>
                </a:solidFill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8D9D9C4-07D0-4C9C-9694-4A61A7B2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13" y="3650804"/>
            <a:ext cx="5114987" cy="3279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F6610A-FE9B-4262-96D7-60EF82101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7" y="304736"/>
            <a:ext cx="8448742" cy="1149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9" y="228599"/>
            <a:ext cx="8515061" cy="90400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Охрана здоровья матери и ребенка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67AB822-8746-4BA3-B55D-A9C57C4EC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6" r="8051" b="3127"/>
          <a:stretch/>
        </p:blipFill>
        <p:spPr>
          <a:xfrm>
            <a:off x="5153891" y="3952562"/>
            <a:ext cx="3911889" cy="29054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DA0B250-381B-4B20-AD69-1C24FA5E6AAA}"/>
              </a:ext>
            </a:extLst>
          </p:cNvPr>
          <p:cNvSpPr/>
          <p:nvPr/>
        </p:nvSpPr>
        <p:spPr>
          <a:xfrm>
            <a:off x="207819" y="935183"/>
            <a:ext cx="8146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</a:t>
            </a:r>
          </a:p>
          <a:p>
            <a:pPr algn="ctr"/>
            <a:r>
              <a:rPr lang="ru-RU" b="1" dirty="0"/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2022 году Всемирная организация здравоохранения (ВОЗ) впервые опубликовала глобальные руководящие принципы по оказанию поддержки женщинам и новорожденным в послеродовой период – первые шесть недель после родов. Это важнейший период времени для обеспечения выживания новорожденных и матерей, для здорового развития ребенка, а также восстановления психического и физического здоровья и благополучия матери.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 общей сложности в новых руководящих принципах собрано более 60 рекомендаций, которые помогают сформировать положительный послеродовой опыт для женщин, новорожденных и семей.</a:t>
            </a:r>
          </a:p>
          <a:p>
            <a:endParaRPr lang="ru-RU" b="1" dirty="0">
              <a:solidFill>
                <a:schemeClr val="accent4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E45DFF2-5456-43E2-9336-B10A0679DEF9}"/>
              </a:ext>
            </a:extLst>
          </p:cNvPr>
          <p:cNvSpPr/>
          <p:nvPr/>
        </p:nvSpPr>
        <p:spPr>
          <a:xfrm>
            <a:off x="675409" y="4351502"/>
            <a:ext cx="4810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Развитие службы охраны материнства и детства в Российской Федерации осуществляется в соответствии с Концепцией демографической политики Российской Федерации до 2025 года.</a:t>
            </a:r>
          </a:p>
        </p:txBody>
      </p:sp>
    </p:spTree>
    <p:extLst>
      <p:ext uri="{BB962C8B-B14F-4D97-AF65-F5344CB8AC3E}">
        <p14:creationId xmlns:p14="http://schemas.microsoft.com/office/powerpoint/2010/main" val="37749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39" y="323563"/>
            <a:ext cx="842645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В системе охраны материнства и детства различают следующие этапы оказания медико-социальной помощи: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1787235"/>
            <a:ext cx="8499186" cy="4389727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+mn-lt"/>
              </a:rPr>
              <a:t>1-й этап</a:t>
            </a:r>
            <a:r>
              <a:rPr lang="ru-RU" sz="2600" b="1" dirty="0">
                <a:latin typeface="+mn-lt"/>
              </a:rPr>
              <a:t> – оказание помощи женщине вне беременности, подготовка ее к материнству. На данном этапе большую роль играют женские консультации, центры планирования семьи, медико-генетические консультации;</a:t>
            </a:r>
          </a:p>
          <a:p>
            <a:r>
              <a:rPr lang="ru-RU" sz="2600" b="1" dirty="0">
                <a:solidFill>
                  <a:srgbClr val="FF0000"/>
                </a:solidFill>
                <a:latin typeface="+mn-lt"/>
              </a:rPr>
              <a:t>2-й этап</a:t>
            </a:r>
            <a:r>
              <a:rPr lang="ru-RU" sz="2600" b="1" dirty="0">
                <a:latin typeface="+mn-lt"/>
              </a:rPr>
              <a:t> – лечебно-профилактическая помощь беременным в целях сохранения здоровья плода и беременной женщины. На данном этапе главная роль принадлежит женским консультациям, отделениям патологии беременности акушерских стационаров, санаториям для беременных;</a:t>
            </a:r>
          </a:p>
          <a:p>
            <a:r>
              <a:rPr lang="ru-RU" sz="2600" b="1" dirty="0">
                <a:solidFill>
                  <a:srgbClr val="FF0000"/>
                </a:solidFill>
                <a:latin typeface="+mn-lt"/>
              </a:rPr>
              <a:t>3-й этап</a:t>
            </a:r>
            <a:r>
              <a:rPr lang="ru-RU" sz="2600" b="1" dirty="0">
                <a:latin typeface="+mn-lt"/>
              </a:rPr>
              <a:t> – лечебно-профилактическая помощь в родах в целях охраны здоровья плода и женщины. Весь объем этой помощи оказывается в акушерских отделениях родильных домов;</a:t>
            </a:r>
          </a:p>
          <a:p>
            <a:r>
              <a:rPr lang="ru-RU" sz="2600" b="1" dirty="0">
                <a:solidFill>
                  <a:srgbClr val="FF0000"/>
                </a:solidFill>
                <a:latin typeface="+mn-lt"/>
              </a:rPr>
              <a:t>4-й этап</a:t>
            </a:r>
            <a:r>
              <a:rPr lang="ru-RU" sz="2600" b="1" dirty="0">
                <a:latin typeface="+mn-lt"/>
              </a:rPr>
              <a:t> – охрана здоровья новорожденного: контроль за правильным вскармливанием, наблюдение за физиологическим развитием, уход за новорожденным, оказание лечебной помощи в отделениях новорожденных родильных домов и патологии новорожденных детских больниц;</a:t>
            </a:r>
          </a:p>
          <a:p>
            <a:r>
              <a:rPr lang="ru-RU" sz="2600" b="1" dirty="0">
                <a:solidFill>
                  <a:srgbClr val="FF0000"/>
                </a:solidFill>
                <a:latin typeface="+mn-lt"/>
              </a:rPr>
              <a:t>5-й этап</a:t>
            </a:r>
            <a:r>
              <a:rPr lang="ru-RU" sz="2600" b="1" dirty="0">
                <a:latin typeface="+mn-lt"/>
              </a:rPr>
              <a:t> – охрана здоровья ребенка в дошкольный период: контроль за физическим развитием, рациональным питанием, иммунологическим статусом ребенка;</a:t>
            </a:r>
          </a:p>
          <a:p>
            <a:r>
              <a:rPr lang="ru-RU" sz="2600" b="1" dirty="0">
                <a:solidFill>
                  <a:srgbClr val="FF0000"/>
                </a:solidFill>
                <a:latin typeface="+mn-lt"/>
              </a:rPr>
              <a:t>6-й этап</a:t>
            </a:r>
            <a:r>
              <a:rPr lang="ru-RU" sz="2600" b="1" dirty="0">
                <a:latin typeface="+mn-lt"/>
              </a:rPr>
              <a:t> – охрана здоровья ребенка в период школьного возраста: контроль за физическим развитием, коррекция отклонений в состоянии здоровья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46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39" y="323563"/>
            <a:ext cx="842645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В настоящее время система непрерывного мониторинга здоровья несовершеннолетних включает: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1787235"/>
            <a:ext cx="8499186" cy="4389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• </a:t>
            </a:r>
            <a:r>
              <a:rPr lang="ru-RU" dirty="0"/>
              <a:t>	</a:t>
            </a:r>
            <a:r>
              <a:rPr lang="ru-RU" sz="2200" b="1" dirty="0">
                <a:latin typeface="+mn-lt"/>
              </a:rPr>
              <a:t>комплексную перинатальную (дородовую) диагностику нарушений развития ребенка</a:t>
            </a:r>
          </a:p>
          <a:p>
            <a:pPr marL="0" indent="0">
              <a:buNone/>
            </a:pPr>
            <a:r>
              <a:rPr lang="ru-RU" sz="2200" b="1" dirty="0">
                <a:latin typeface="+mn-lt"/>
              </a:rPr>
              <a:t>•	неонатальный скрининг – исследование, проводимое в первые дни жизни ребенка, которое является самым эффективным способов выявления наследственных заболеваний и выявление нарушения слуха (</a:t>
            </a:r>
            <a:r>
              <a:rPr lang="ru-RU" sz="2200" b="1" dirty="0" err="1">
                <a:latin typeface="+mn-lt"/>
              </a:rPr>
              <a:t>аудиологический</a:t>
            </a:r>
            <a:r>
              <a:rPr lang="ru-RU" sz="2200" b="1" dirty="0">
                <a:latin typeface="+mn-lt"/>
              </a:rPr>
              <a:t> скрининг)</a:t>
            </a:r>
          </a:p>
          <a:p>
            <a:pPr marL="0" indent="0">
              <a:buNone/>
            </a:pPr>
            <a:r>
              <a:rPr lang="ru-RU" sz="2200" b="1" dirty="0">
                <a:latin typeface="+mn-lt"/>
              </a:rPr>
              <a:t>•	профилактические медицинские осмотры детей в возрасте от 3 до 17 лет включительно с углубленным обследованием в критические возрастные периоды</a:t>
            </a:r>
          </a:p>
          <a:p>
            <a:pPr marL="0" indent="0">
              <a:buNone/>
            </a:pPr>
            <a:r>
              <a:rPr lang="ru-RU" sz="2200" b="1" dirty="0">
                <a:latin typeface="+mn-lt"/>
              </a:rPr>
              <a:t>•	ежегодную диспансеризацию детей-сирот и детей, оставшихся без </a:t>
            </a:r>
            <a:r>
              <a:rPr lang="ru-RU" sz="2200" b="1">
                <a:latin typeface="+mn-lt"/>
              </a:rPr>
              <a:t>попечения родителей</a:t>
            </a:r>
            <a:endParaRPr lang="ru-RU" sz="2900" b="1" dirty="0">
              <a:latin typeface="+mn-lt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28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39" y="323563"/>
            <a:ext cx="8426450" cy="132556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В настоящее время система непрерывного мониторинга здоровья несовершеннолетних включает: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A5FD9F2-C0A3-4690-B430-65B7843E6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39" y="1787235"/>
            <a:ext cx="8499186" cy="4389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С 2023 года в работу неонатальных служб Российской Федерации включена программа расширенного скрининга новорожденных на наличие наследственных заболеваний. Перечень выявляемых болезней вырастает с 5 до 36, в него будут включены наследственные болезни обмена, первичные иммунодефицитные состояния и спинально-мышечная атрофия (СМА).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4A6F28-1895-4E78-BD74-FB903E269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93" y="3635855"/>
            <a:ext cx="4572396" cy="303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44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627" y="-166254"/>
            <a:ext cx="8130598" cy="98713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atin typeface="+mn-lt"/>
              </a:rPr>
              <a:t>Репродуктивное здоровье-это: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037" y="2357514"/>
            <a:ext cx="8956964" cy="372593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>
                <a:latin typeface="+mn-lt"/>
                <a:ea typeface="Times New Roman" panose="02020603050405020304" pitchFamily="18" charset="0"/>
              </a:rPr>
              <a:t>способность жить полноценной сексуальной жизнью</a:t>
            </a:r>
            <a:endParaRPr lang="ru-RU" sz="2000" b="1" dirty="0">
              <a:latin typeface="+mn-lt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>
                <a:latin typeface="+mn-lt"/>
                <a:ea typeface="Times New Roman" panose="02020603050405020304" pitchFamily="18" charset="0"/>
              </a:rPr>
              <a:t>возможность зачатия, рождения детей</a:t>
            </a:r>
            <a:endParaRPr lang="ru-RU" sz="2000" b="1" dirty="0">
              <a:latin typeface="+mn-lt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>
                <a:latin typeface="+mn-lt"/>
                <a:ea typeface="Times New Roman" panose="02020603050405020304" pitchFamily="18" charset="0"/>
              </a:rPr>
              <a:t>гарантия безопасной беременности</a:t>
            </a:r>
            <a:endParaRPr lang="ru-RU" sz="2000" b="1" dirty="0">
              <a:latin typeface="+mn-lt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>
                <a:latin typeface="+mn-lt"/>
                <a:ea typeface="Times New Roman" panose="02020603050405020304" pitchFamily="18" charset="0"/>
              </a:rPr>
              <a:t>уверенность в появлении на свет полностью здорового малыша</a:t>
            </a:r>
            <a:endParaRPr lang="ru-RU" sz="2000" b="1" dirty="0">
              <a:latin typeface="+mn-lt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>
                <a:latin typeface="+mn-lt"/>
                <a:ea typeface="Times New Roman" panose="02020603050405020304" pitchFamily="18" charset="0"/>
              </a:rPr>
              <a:t>возможность планирования беременности</a:t>
            </a:r>
            <a:endParaRPr lang="ru-RU" sz="2000" b="1" dirty="0">
              <a:latin typeface="+mn-lt"/>
              <a:ea typeface="Calibri" panose="020F0502020204030204" pitchFamily="34" charset="0"/>
            </a:endParaRPr>
          </a:p>
          <a:p>
            <a:pPr lvl="0"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>
                <a:latin typeface="+mn-lt"/>
                <a:ea typeface="Times New Roman" panose="02020603050405020304" pitchFamily="18" charset="0"/>
              </a:rPr>
              <a:t>защита от СПИДа, венерических болезней</a:t>
            </a:r>
            <a:endParaRPr lang="ru-RU" sz="2000" b="1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0C15A9-5965-4393-A58A-9B96A226A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467" t="-14610" r="-5788" b="1"/>
          <a:stretch/>
        </p:blipFill>
        <p:spPr>
          <a:xfrm>
            <a:off x="4130772" y="3729453"/>
            <a:ext cx="5221047" cy="311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11CA259-2EC0-4CE0-91B9-698023261D03}"/>
              </a:ext>
            </a:extLst>
          </p:cNvPr>
          <p:cNvSpPr/>
          <p:nvPr/>
        </p:nvSpPr>
        <p:spPr>
          <a:xfrm>
            <a:off x="187037" y="997527"/>
            <a:ext cx="8427027" cy="135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Репродуктивное здоровье (от лат. </a:t>
            </a:r>
            <a:r>
              <a:rPr lang="ru-RU" sz="2000" b="1" dirty="0" err="1"/>
              <a:t>reproductio</a:t>
            </a:r>
            <a:r>
              <a:rPr lang="ru-RU" sz="2000" b="1" dirty="0"/>
              <a:t> воспроизводство, воспроизведение) – это состояние физического, умственного и социального благополучия по всем пунктам, относящимся к репродуктивной системе на всех стадиях жизни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98" y="240724"/>
            <a:ext cx="8427027" cy="58015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Про репродуктивное здоровье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770" y="1006696"/>
            <a:ext cx="8956964" cy="372593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Главное условие рождения полноценного ребенка — здоровье родителей перед 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зачатием, во время него, а женщины — и при вынашивании плода. Любые болезни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родителей и, прежде всего, матери, оказывают влияние на внутриутробное развитие ребенка. 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По некоторым данным, число абсолютно здоровых женщин в России 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не превышает 6 %, что связано с ростом гинекологических заболеваний.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ru-RU" sz="2100" b="1" dirty="0">
              <a:latin typeface="+mn-lt"/>
            </a:endParaRP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ОТМЕЧАЕТСЯ:</a:t>
            </a:r>
          </a:p>
          <a:p>
            <a:pPr lvl="0"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рост заболеваемости эндометриозом </a:t>
            </a:r>
          </a:p>
          <a:p>
            <a:pPr lvl="0"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воспалительными заболеваниями гениталий </a:t>
            </a:r>
          </a:p>
          <a:p>
            <a:pPr lvl="0">
              <a:spcBef>
                <a:spcPts val="0"/>
              </a:spcBef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увеличение числа случаев расстройств менструальной функции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100" b="1" dirty="0">
                <a:latin typeface="+mn-lt"/>
              </a:rPr>
              <a:t> 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600" b="1" dirty="0">
                <a:solidFill>
                  <a:srgbClr val="FF0000"/>
                </a:solidFill>
                <a:latin typeface="+mn-lt"/>
              </a:rPr>
              <a:t>Особую опасность для репродуктивной функции женщины представляют заболевания, передающиеся половым путем.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600" b="1" dirty="0">
                <a:solidFill>
                  <a:srgbClr val="FF0000"/>
                </a:solidFill>
                <a:latin typeface="+mn-lt"/>
              </a:rPr>
              <a:t>Они приводят к патологии беременности, 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600" b="1" dirty="0">
                <a:solidFill>
                  <a:srgbClr val="FF0000"/>
                </a:solidFill>
                <a:latin typeface="+mn-lt"/>
              </a:rPr>
              <a:t>самопроизвольным выкидышам, росту числа 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600" b="1" dirty="0">
                <a:solidFill>
                  <a:srgbClr val="FF0000"/>
                </a:solidFill>
                <a:latin typeface="+mn-lt"/>
              </a:rPr>
              <a:t>недоношенных и маловесных младенцев </a:t>
            </a:r>
          </a:p>
          <a:p>
            <a:pPr marL="0" lvl="0" indent="0"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2600" b="1" dirty="0">
                <a:solidFill>
                  <a:srgbClr val="FF0000"/>
                </a:solidFill>
                <a:latin typeface="+mn-lt"/>
              </a:rPr>
              <a:t>и детей с врожденными пороками</a:t>
            </a:r>
            <a:endParaRPr lang="ru-RU" sz="2600" b="1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794BCB4-E058-4237-8A2D-06DC7A2AC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80" y="3984434"/>
            <a:ext cx="3621520" cy="294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10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39" y="323563"/>
            <a:ext cx="842645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Интересные факты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41D3A06-76AE-4D96-B3DD-9A085CBE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64" y="945572"/>
            <a:ext cx="8629361" cy="5683827"/>
          </a:xfrm>
        </p:spPr>
        <p:txBody>
          <a:bodyPr>
            <a:normAutofit lnSpcReduction="10000"/>
          </a:bodyPr>
          <a:lstStyle/>
          <a:p>
            <a:r>
              <a:rPr lang="ru-RU" sz="2200" b="1" dirty="0">
                <a:latin typeface="+mn-lt"/>
              </a:rPr>
              <a:t>По данным Научного центра акушерства и гинекологии Минздрава РФ в России на сегодняшний день:</a:t>
            </a:r>
          </a:p>
          <a:p>
            <a:pPr>
              <a:buFontTx/>
              <a:buChar char="-"/>
            </a:pPr>
            <a:r>
              <a:rPr lang="ru-RU" sz="2200" b="1" dirty="0">
                <a:latin typeface="+mn-lt"/>
              </a:rPr>
              <a:t>бесплодны 7-8 млн. российских женщин </a:t>
            </a:r>
          </a:p>
          <a:p>
            <a:pPr>
              <a:buFontTx/>
              <a:buChar char="-"/>
            </a:pPr>
            <a:r>
              <a:rPr lang="ru-RU" sz="2200" b="1" dirty="0">
                <a:latin typeface="+mn-lt"/>
              </a:rPr>
              <a:t> 3-4 млн. мужчин</a:t>
            </a:r>
          </a:p>
          <a:p>
            <a:pPr marL="0" indent="0">
              <a:buNone/>
            </a:pPr>
            <a:r>
              <a:rPr lang="ru-RU" sz="2200" b="1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ru-RU" sz="2200" b="1" dirty="0">
                <a:latin typeface="+mn-lt"/>
              </a:rPr>
              <a:t>    В структуре бесплодия до 45% </a:t>
            </a:r>
          </a:p>
          <a:p>
            <a:pPr marL="0" indent="0">
              <a:buNone/>
            </a:pPr>
            <a:r>
              <a:rPr lang="ru-RU" sz="2200" b="1" dirty="0">
                <a:latin typeface="+mn-lt"/>
              </a:rPr>
              <a:t>    приходится на долю женщин и</a:t>
            </a:r>
          </a:p>
          <a:p>
            <a:pPr marL="0" indent="0">
              <a:buNone/>
            </a:pPr>
            <a:r>
              <a:rPr lang="ru-RU" sz="2200" b="1" dirty="0">
                <a:latin typeface="+mn-lt"/>
              </a:rPr>
              <a:t>     40% на долю мужчин.</a:t>
            </a: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По данным ряда исследований в России частота бесплодия в браке достигает 16% и не отмечается тенденции к его снижению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1EE936-3764-450F-AA70-28D1DE109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48394"/>
            <a:ext cx="5090601" cy="34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5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tract-Leaves_New.pptx" id="{697805DB-B33B-4136-A965-66B210DE17E7}" vid="{5F122C1A-02F0-4759-A5AF-1346464BFAC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Abstract-Leaves_New</Template>
  <TotalTime>831</TotalTime>
  <Words>2568</Words>
  <Application>Microsoft Office PowerPoint</Application>
  <PresentationFormat>Экран (4:3)</PresentationFormat>
  <Paragraphs>288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Times New Roman</vt:lpstr>
      <vt:lpstr>Wingdings</vt:lpstr>
      <vt:lpstr>Тема Office</vt:lpstr>
      <vt:lpstr> Неделя здоровья матери  и ребенка</vt:lpstr>
      <vt:lpstr>Охрана материнства и детства – приоритетное направление в здравоохранении любой страны, которая включает в себя систему государственных общественных и медицинских мероприятий, обеспечивающих рождение здорового ребенка, правильное и всестороннее развитие подрастающего поколения, предупреждение и лечение болезней женщин и детей.  Недаром еще в древности говорили:  «В здоровом теле женщины находится будущее народа»  </vt:lpstr>
      <vt:lpstr>Охрана здоровья матери и ребенка</vt:lpstr>
      <vt:lpstr>В системе охраны материнства и детства различают следующие этапы оказания медико-социальной помощи:  </vt:lpstr>
      <vt:lpstr>В настоящее время система непрерывного мониторинга здоровья несовершеннолетних включает:  </vt:lpstr>
      <vt:lpstr>В настоящее время система непрерывного мониторинга здоровья несовершеннолетних включает:  </vt:lpstr>
      <vt:lpstr> Репродуктивное здоровье-это: </vt:lpstr>
      <vt:lpstr>Про репродуктивное здоровье </vt:lpstr>
      <vt:lpstr>Интересные факты</vt:lpstr>
      <vt:lpstr>Правильное половое поведение. Контрацепция </vt:lpstr>
      <vt:lpstr> Как сохранить репродуктивное здоровье</vt:lpstr>
      <vt:lpstr>Планирование беременности</vt:lpstr>
      <vt:lpstr>Планирование беременности</vt:lpstr>
      <vt:lpstr>Планирование беременности</vt:lpstr>
      <vt:lpstr>Планирование беременности</vt:lpstr>
      <vt:lpstr>Планирование беременности</vt:lpstr>
      <vt:lpstr>Профилактика</vt:lpstr>
      <vt:lpstr>Принципы ЗОЖ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Сохранение репродуктивного здоровья</dc:title>
  <dc:creator>Диана Хасаева</dc:creator>
  <cp:lastModifiedBy>User</cp:lastModifiedBy>
  <cp:revision>164</cp:revision>
  <dcterms:created xsi:type="dcterms:W3CDTF">2021-08-11T04:29:54Z</dcterms:created>
  <dcterms:modified xsi:type="dcterms:W3CDTF">2024-03-06T08:50:16Z</dcterms:modified>
</cp:coreProperties>
</file>