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9" r:id="rId5"/>
    <p:sldId id="263" r:id="rId6"/>
    <p:sldId id="267" r:id="rId7"/>
    <p:sldId id="273" r:id="rId8"/>
    <p:sldId id="280" r:id="rId9"/>
    <p:sldId id="286" r:id="rId1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2"/>
          <p:cNvGrpSpPr/>
          <p:nvPr/>
        </p:nvGrpSpPr>
        <p:grpSpPr>
          <a:xfrm>
            <a:off x="-86760" y="-93600"/>
            <a:ext cx="2775240" cy="6949800"/>
            <a:chOff x="-86760" y="-93600"/>
            <a:chExt cx="2775240" cy="6949800"/>
          </a:xfrm>
        </p:grpSpPr>
        <p:sp>
          <p:nvSpPr>
            <p:cNvPr id="49" name="Freeform 3"/>
            <p:cNvSpPr/>
            <p:nvPr/>
          </p:nvSpPr>
          <p:spPr>
            <a:xfrm>
              <a:off x="-7920" y="5178600"/>
              <a:ext cx="748800" cy="1272960"/>
            </a:xfrm>
            <a:custGeom>
              <a:avLst/>
              <a:gdLst/>
              <a:ahLst/>
              <a:cxnLst/>
              <a:rect l="l" t="t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" name="Group 4"/>
            <p:cNvGrpSpPr/>
            <p:nvPr/>
          </p:nvGrpSpPr>
          <p:grpSpPr>
            <a:xfrm>
              <a:off x="67680" y="3922920"/>
              <a:ext cx="890280" cy="720000"/>
              <a:chOff x="67680" y="3922920"/>
              <a:chExt cx="890280" cy="720000"/>
            </a:xfrm>
          </p:grpSpPr>
          <p:sp>
            <p:nvSpPr>
              <p:cNvPr id="3" name="Freeform 5"/>
              <p:cNvSpPr/>
              <p:nvPr/>
            </p:nvSpPr>
            <p:spPr>
              <a:xfrm rot="4165200" flipV="1">
                <a:off x="117720" y="3943440"/>
                <a:ext cx="227520" cy="264600"/>
              </a:xfrm>
              <a:custGeom>
                <a:avLst/>
                <a:gdLst/>
                <a:ahLst/>
                <a:cxnLst/>
                <a:rect l="l" t="t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" name="Freeform 6"/>
              <p:cNvSpPr/>
              <p:nvPr/>
            </p:nvSpPr>
            <p:spPr>
              <a:xfrm rot="4165200" flipV="1">
                <a:off x="277560" y="4312440"/>
                <a:ext cx="389160" cy="21960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" name="Freeform 7"/>
              <p:cNvSpPr/>
              <p:nvPr/>
            </p:nvSpPr>
            <p:spPr>
              <a:xfrm rot="4165200" flipV="1">
                <a:off x="631440" y="4155840"/>
                <a:ext cx="405720" cy="11196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" name="Freeform 8"/>
            <p:cNvSpPr/>
            <p:nvPr/>
          </p:nvSpPr>
          <p:spPr>
            <a:xfrm>
              <a:off x="142920" y="2755800"/>
              <a:ext cx="1126800" cy="1218960"/>
            </a:xfrm>
            <a:custGeom>
              <a:avLst/>
              <a:gdLst/>
              <a:ahLst/>
              <a:cxnLst/>
              <a:rect l="l" t="t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" name="Group 9"/>
            <p:cNvGrpSpPr/>
            <p:nvPr/>
          </p:nvGrpSpPr>
          <p:grpSpPr>
            <a:xfrm>
              <a:off x="-720" y="2601000"/>
              <a:ext cx="2689200" cy="3120120"/>
              <a:chOff x="-720" y="2601000"/>
              <a:chExt cx="2689200" cy="3120120"/>
            </a:xfrm>
          </p:grpSpPr>
          <p:sp>
            <p:nvSpPr>
              <p:cNvPr id="8" name="Freeform 10"/>
              <p:cNvSpPr/>
              <p:nvPr/>
            </p:nvSpPr>
            <p:spPr>
              <a:xfrm rot="789600" flipH="1">
                <a:off x="387000" y="2698560"/>
                <a:ext cx="975240" cy="1005120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" name="Freeform 11"/>
              <p:cNvSpPr/>
              <p:nvPr/>
            </p:nvSpPr>
            <p:spPr>
              <a:xfrm rot="789600" flipH="1">
                <a:off x="104400" y="2841840"/>
                <a:ext cx="816120" cy="102168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Freeform 12"/>
              <p:cNvSpPr/>
              <p:nvPr/>
            </p:nvSpPr>
            <p:spPr>
              <a:xfrm rot="789600" flipH="1">
                <a:off x="358200" y="3052800"/>
                <a:ext cx="289440" cy="51732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Freeform 13"/>
              <p:cNvSpPr/>
              <p:nvPr/>
            </p:nvSpPr>
            <p:spPr>
              <a:xfrm rot="789600" flipH="1">
                <a:off x="883800" y="3793320"/>
                <a:ext cx="264600" cy="30816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Freeform 14"/>
              <p:cNvSpPr/>
              <p:nvPr/>
            </p:nvSpPr>
            <p:spPr>
              <a:xfrm rot="789600" flipH="1">
                <a:off x="807120" y="3854880"/>
                <a:ext cx="65160" cy="182160"/>
              </a:xfrm>
              <a:custGeom>
                <a:avLst/>
                <a:gdLst/>
                <a:ahLst/>
                <a:cxnLst/>
                <a:rect l="l" t="t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13" name="Group 15"/>
              <p:cNvGrpSpPr/>
              <p:nvPr/>
            </p:nvGrpSpPr>
            <p:grpSpPr>
              <a:xfrm>
                <a:off x="852120" y="4052880"/>
                <a:ext cx="1836360" cy="1668240"/>
                <a:chOff x="852120" y="4052880"/>
                <a:chExt cx="1836360" cy="1668240"/>
              </a:xfrm>
            </p:grpSpPr>
            <p:sp>
              <p:nvSpPr>
                <p:cNvPr id="14" name="Freeform 16"/>
                <p:cNvSpPr/>
                <p:nvPr/>
              </p:nvSpPr>
              <p:spPr>
                <a:xfrm rot="17902800" flipV="1">
                  <a:off x="1261800" y="3942000"/>
                  <a:ext cx="474120" cy="121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" name="Freeform 17"/>
                <p:cNvSpPr/>
                <p:nvPr/>
              </p:nvSpPr>
              <p:spPr>
                <a:xfrm rot="17902800" flipV="1">
                  <a:off x="2328840" y="4971240"/>
                  <a:ext cx="109080" cy="49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" name="Freeform 18"/>
                <p:cNvSpPr/>
                <p:nvPr/>
              </p:nvSpPr>
              <p:spPr>
                <a:xfrm rot="17902800" flipV="1">
                  <a:off x="2504880" y="5571000"/>
                  <a:ext cx="198720" cy="83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17" name="Group 19"/>
            <p:cNvGrpSpPr/>
            <p:nvPr/>
          </p:nvGrpSpPr>
          <p:grpSpPr>
            <a:xfrm>
              <a:off x="466560" y="6173640"/>
              <a:ext cx="791640" cy="635400"/>
              <a:chOff x="466560" y="6173640"/>
              <a:chExt cx="791640" cy="635400"/>
            </a:xfrm>
          </p:grpSpPr>
          <p:sp>
            <p:nvSpPr>
              <p:cNvPr id="18" name="Freeform 20"/>
              <p:cNvSpPr/>
              <p:nvPr/>
            </p:nvSpPr>
            <p:spPr>
              <a:xfrm rot="6248400">
                <a:off x="1012680" y="6173280"/>
                <a:ext cx="197280" cy="252720"/>
              </a:xfrm>
              <a:custGeom>
                <a:avLst/>
                <a:gdLst/>
                <a:ahLst/>
                <a:cxnLst/>
                <a:rect l="l" t="t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Freeform 21"/>
              <p:cNvSpPr/>
              <p:nvPr/>
            </p:nvSpPr>
            <p:spPr>
              <a:xfrm rot="6248400">
                <a:off x="760320" y="6514560"/>
                <a:ext cx="337320" cy="20988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Freeform 22"/>
              <p:cNvSpPr/>
              <p:nvPr/>
            </p:nvSpPr>
            <p:spPr>
              <a:xfrm rot="6248400">
                <a:off x="385560" y="6411240"/>
                <a:ext cx="351720" cy="10692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1" name="Group 23"/>
            <p:cNvGrpSpPr/>
            <p:nvPr/>
          </p:nvGrpSpPr>
          <p:grpSpPr>
            <a:xfrm>
              <a:off x="316800" y="1775880"/>
              <a:ext cx="785880" cy="694080"/>
              <a:chOff x="316800" y="1775880"/>
              <a:chExt cx="785880" cy="694080"/>
            </a:xfrm>
          </p:grpSpPr>
          <p:sp>
            <p:nvSpPr>
              <p:cNvPr id="22" name="Freeform 24"/>
              <p:cNvSpPr/>
              <p:nvPr/>
            </p:nvSpPr>
            <p:spPr>
              <a:xfrm rot="5003400">
                <a:off x="838800" y="1746720"/>
                <a:ext cx="207360" cy="298080"/>
              </a:xfrm>
              <a:custGeom>
                <a:avLst/>
                <a:gdLst/>
                <a:ahLst/>
                <a:cxnLst/>
                <a:rect l="l" t="t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" name="Freeform 25"/>
              <p:cNvSpPr/>
              <p:nvPr/>
            </p:nvSpPr>
            <p:spPr>
              <a:xfrm rot="5003400">
                <a:off x="692640" y="2155680"/>
                <a:ext cx="354600" cy="24732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" name="Freeform 26"/>
              <p:cNvSpPr/>
              <p:nvPr/>
            </p:nvSpPr>
            <p:spPr>
              <a:xfrm rot="5003400">
                <a:off x="215640" y="2207160"/>
                <a:ext cx="369720" cy="12600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5" name="Group 27"/>
            <p:cNvGrpSpPr/>
            <p:nvPr/>
          </p:nvGrpSpPr>
          <p:grpSpPr>
            <a:xfrm>
              <a:off x="1293840" y="0"/>
              <a:ext cx="547560" cy="582480"/>
              <a:chOff x="1293840" y="0"/>
              <a:chExt cx="547560" cy="582480"/>
            </a:xfrm>
          </p:grpSpPr>
          <p:sp>
            <p:nvSpPr>
              <p:cNvPr id="26" name="Freeform 28"/>
              <p:cNvSpPr/>
              <p:nvPr/>
            </p:nvSpPr>
            <p:spPr>
              <a:xfrm>
                <a:off x="1293840" y="0"/>
                <a:ext cx="173880" cy="218520"/>
              </a:xfrm>
              <a:custGeom>
                <a:avLst/>
                <a:gdLst/>
                <a:ahLst/>
                <a:cxnLst/>
                <a:rect l="l" t="t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" name="Freeform 29"/>
              <p:cNvSpPr/>
              <p:nvPr/>
            </p:nvSpPr>
            <p:spPr>
              <a:xfrm>
                <a:off x="1544400" y="104040"/>
                <a:ext cx="297000" cy="18144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" name="Freeform 30"/>
              <p:cNvSpPr/>
              <p:nvPr/>
            </p:nvSpPr>
            <p:spPr>
              <a:xfrm>
                <a:off x="1485000" y="489960"/>
                <a:ext cx="309600" cy="9252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9" name="Freeform 31"/>
            <p:cNvSpPr/>
            <p:nvPr/>
          </p:nvSpPr>
          <p:spPr>
            <a:xfrm>
              <a:off x="138240" y="149400"/>
              <a:ext cx="1109160" cy="1199880"/>
            </a:xfrm>
            <a:custGeom>
              <a:avLst/>
              <a:gdLst/>
              <a:ahLst/>
              <a:cxnLst/>
              <a:rect l="l" t="t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Freeform 32"/>
            <p:cNvSpPr/>
            <p:nvPr/>
          </p:nvSpPr>
          <p:spPr>
            <a:xfrm rot="828600">
              <a:off x="383760" y="5403600"/>
              <a:ext cx="209160" cy="264600"/>
            </a:xfrm>
            <a:custGeom>
              <a:avLst/>
              <a:gdLst/>
              <a:ahLst/>
              <a:cxnLst/>
              <a:rect l="l" t="t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Freeform 33"/>
            <p:cNvSpPr/>
            <p:nvPr/>
          </p:nvSpPr>
          <p:spPr>
            <a:xfrm rot="828600">
              <a:off x="422280" y="5702040"/>
              <a:ext cx="104400" cy="68040"/>
            </a:xfrm>
            <a:custGeom>
              <a:avLst/>
              <a:gdLst/>
              <a:ahLst/>
              <a:cxnLst/>
              <a:rect l="l" t="t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Freeform 34"/>
            <p:cNvSpPr/>
            <p:nvPr/>
          </p:nvSpPr>
          <p:spPr>
            <a:xfrm>
              <a:off x="17640" y="6524640"/>
              <a:ext cx="186840" cy="331560"/>
            </a:xfrm>
            <a:custGeom>
              <a:avLst/>
              <a:gdLst/>
              <a:ahLst/>
              <a:cxnLst/>
              <a:rect l="l" t="t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Freeform 35"/>
            <p:cNvSpPr/>
            <p:nvPr/>
          </p:nvSpPr>
          <p:spPr>
            <a:xfrm>
              <a:off x="0" y="6299280"/>
              <a:ext cx="205920" cy="202680"/>
            </a:xfrm>
            <a:custGeom>
              <a:avLst/>
              <a:gdLst/>
              <a:ahLst/>
              <a:cxnLst/>
              <a:rect l="l" t="t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Freeform 36"/>
            <p:cNvSpPr/>
            <p:nvPr/>
          </p:nvSpPr>
          <p:spPr>
            <a:xfrm>
              <a:off x="0" y="6269040"/>
              <a:ext cx="74160" cy="136080"/>
            </a:xfrm>
            <a:custGeom>
              <a:avLst/>
              <a:gdLst/>
              <a:ahLst/>
              <a:cxnLst/>
              <a:rect l="l" t="t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Freeform 37"/>
            <p:cNvSpPr/>
            <p:nvPr/>
          </p:nvSpPr>
          <p:spPr>
            <a:xfrm>
              <a:off x="0" y="5141880"/>
              <a:ext cx="788760" cy="1174320"/>
            </a:xfrm>
            <a:custGeom>
              <a:avLst/>
              <a:gdLst/>
              <a:ahLst/>
              <a:cxnLst/>
              <a:rect l="l" t="t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Freeform 38"/>
            <p:cNvSpPr/>
            <p:nvPr/>
          </p:nvSpPr>
          <p:spPr>
            <a:xfrm rot="1584000">
              <a:off x="32040" y="650520"/>
              <a:ext cx="545760" cy="388440"/>
            </a:xfrm>
            <a:custGeom>
              <a:avLst/>
              <a:gdLst/>
              <a:ahLst/>
              <a:cxnLst/>
              <a:rect l="l" t="t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" name="Freeform 39"/>
            <p:cNvSpPr/>
            <p:nvPr/>
          </p:nvSpPr>
          <p:spPr>
            <a:xfrm rot="1584000">
              <a:off x="384120" y="1199880"/>
              <a:ext cx="264600" cy="182160"/>
            </a:xfrm>
            <a:custGeom>
              <a:avLst/>
              <a:gdLst/>
              <a:ahLst/>
              <a:cxnLst/>
              <a:rect l="l" t="t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Freeform 40"/>
            <p:cNvSpPr/>
            <p:nvPr/>
          </p:nvSpPr>
          <p:spPr>
            <a:xfrm rot="1584000">
              <a:off x="911160" y="453960"/>
              <a:ext cx="232920" cy="253800"/>
            </a:xfrm>
            <a:custGeom>
              <a:avLst/>
              <a:gdLst/>
              <a:ahLst/>
              <a:cxnLst/>
              <a:rect l="l" t="t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" name="Freeform 41"/>
            <p:cNvSpPr/>
            <p:nvPr/>
          </p:nvSpPr>
          <p:spPr>
            <a:xfrm rot="1584000">
              <a:off x="374400" y="1144440"/>
              <a:ext cx="97920" cy="153720"/>
            </a:xfrm>
            <a:custGeom>
              <a:avLst/>
              <a:gdLst/>
              <a:ahLst/>
              <a:cxnLst/>
              <a:rect l="l" t="t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" name="Freeform 42"/>
            <p:cNvSpPr/>
            <p:nvPr/>
          </p:nvSpPr>
          <p:spPr>
            <a:xfrm rot="1584000">
              <a:off x="928440" y="739800"/>
              <a:ext cx="114120" cy="64800"/>
            </a:xfrm>
            <a:custGeom>
              <a:avLst/>
              <a:gdLst/>
              <a:ahLst/>
              <a:cxnLst/>
              <a:rect l="l" t="t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" name="Freeform 43"/>
            <p:cNvSpPr/>
            <p:nvPr/>
          </p:nvSpPr>
          <p:spPr>
            <a:xfrm>
              <a:off x="0" y="1406520"/>
              <a:ext cx="571320" cy="1031400"/>
            </a:xfrm>
            <a:custGeom>
              <a:avLst/>
              <a:gdLst/>
              <a:ahLst/>
              <a:cxnLst/>
              <a:rect l="l" t="t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" name="Freeform 44"/>
            <p:cNvSpPr/>
            <p:nvPr/>
          </p:nvSpPr>
          <p:spPr>
            <a:xfrm rot="1584000">
              <a:off x="88560" y="133200"/>
              <a:ext cx="1275840" cy="1088640"/>
            </a:xfrm>
            <a:custGeom>
              <a:avLst/>
              <a:gdLst/>
              <a:ahLst/>
              <a:cxnLst/>
              <a:rect l="l" t="t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3" name="PlaceHolder 1"/>
          <p:cNvSpPr>
            <a:spLocks noGrp="1"/>
          </p:cNvSpPr>
          <p:nvPr>
            <p:ph type="dt"/>
          </p:nvPr>
        </p:nvSpPr>
        <p:spPr>
          <a:xfrm>
            <a:off x="457200" y="6243480"/>
            <a:ext cx="213336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C5E0B73D-E521-442C-B414-9231B6BE5348}" type="slidenum">
              <a:rPr lang="ru-RU" sz="1400" b="0" strike="noStrike" spc="-1">
                <a:solidFill>
                  <a:srgbClr val="006699"/>
                </a:solidFill>
                <a:latin typeface="Verdan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2400" b="0" strike="noStrike" spc="-1">
                <a:solidFill>
                  <a:srgbClr val="006699"/>
                </a:solidFill>
                <a:latin typeface="Verdana"/>
              </a:rPr>
              <a:t>Для правки текста заглавия щёлкните мышью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6699"/>
                </a:solidFill>
                <a:latin typeface="Verdan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6699"/>
                </a:solidFill>
                <a:latin typeface="Verdan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6699"/>
                </a:solidFill>
                <a:latin typeface="Verdan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6699"/>
                </a:solidFill>
                <a:latin typeface="Verdan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6699"/>
                </a:solidFill>
                <a:latin typeface="Verdan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6699"/>
                </a:solidFill>
                <a:latin typeface="Verdan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6699"/>
                </a:solidFill>
                <a:latin typeface="Verdan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2"/>
          <p:cNvGrpSpPr/>
          <p:nvPr/>
        </p:nvGrpSpPr>
        <p:grpSpPr>
          <a:xfrm>
            <a:off x="-86760" y="-93600"/>
            <a:ext cx="2775240" cy="6949800"/>
            <a:chOff x="-86760" y="-93600"/>
            <a:chExt cx="2775240" cy="6949800"/>
          </a:xfrm>
        </p:grpSpPr>
        <p:sp>
          <p:nvSpPr>
            <p:cNvPr id="85" name="Freeform 3"/>
            <p:cNvSpPr/>
            <p:nvPr/>
          </p:nvSpPr>
          <p:spPr>
            <a:xfrm>
              <a:off x="-7920" y="5178600"/>
              <a:ext cx="748800" cy="1272960"/>
            </a:xfrm>
            <a:custGeom>
              <a:avLst/>
              <a:gdLst/>
              <a:ahLst/>
              <a:cxnLst/>
              <a:rect l="l" t="t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6" name="Group 4"/>
            <p:cNvGrpSpPr/>
            <p:nvPr/>
          </p:nvGrpSpPr>
          <p:grpSpPr>
            <a:xfrm>
              <a:off x="67680" y="3922920"/>
              <a:ext cx="890280" cy="720000"/>
              <a:chOff x="67680" y="3922920"/>
              <a:chExt cx="890280" cy="720000"/>
            </a:xfrm>
          </p:grpSpPr>
          <p:sp>
            <p:nvSpPr>
              <p:cNvPr id="87" name="Freeform 5"/>
              <p:cNvSpPr/>
              <p:nvPr/>
            </p:nvSpPr>
            <p:spPr>
              <a:xfrm rot="4165200" flipV="1">
                <a:off x="117720" y="3943440"/>
                <a:ext cx="227520" cy="264600"/>
              </a:xfrm>
              <a:custGeom>
                <a:avLst/>
                <a:gdLst/>
                <a:ahLst/>
                <a:cxnLst/>
                <a:rect l="l" t="t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8" name="Freeform 6"/>
              <p:cNvSpPr/>
              <p:nvPr/>
            </p:nvSpPr>
            <p:spPr>
              <a:xfrm rot="4165200" flipV="1">
                <a:off x="277560" y="4312440"/>
                <a:ext cx="389160" cy="21960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9" name="Freeform 7"/>
              <p:cNvSpPr/>
              <p:nvPr/>
            </p:nvSpPr>
            <p:spPr>
              <a:xfrm rot="4165200" flipV="1">
                <a:off x="631440" y="4155840"/>
                <a:ext cx="405720" cy="11196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90" name="Freeform 8"/>
            <p:cNvSpPr/>
            <p:nvPr/>
          </p:nvSpPr>
          <p:spPr>
            <a:xfrm>
              <a:off x="142920" y="2755800"/>
              <a:ext cx="1126800" cy="1218960"/>
            </a:xfrm>
            <a:custGeom>
              <a:avLst/>
              <a:gdLst/>
              <a:ahLst/>
              <a:cxnLst/>
              <a:rect l="l" t="t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1" name="Group 9"/>
            <p:cNvGrpSpPr/>
            <p:nvPr/>
          </p:nvGrpSpPr>
          <p:grpSpPr>
            <a:xfrm>
              <a:off x="-720" y="2601000"/>
              <a:ext cx="2689200" cy="3120120"/>
              <a:chOff x="-720" y="2601000"/>
              <a:chExt cx="2689200" cy="3120120"/>
            </a:xfrm>
          </p:grpSpPr>
          <p:sp>
            <p:nvSpPr>
              <p:cNvPr id="92" name="Freeform 10"/>
              <p:cNvSpPr/>
              <p:nvPr/>
            </p:nvSpPr>
            <p:spPr>
              <a:xfrm rot="789600" flipH="1">
                <a:off x="387000" y="2698560"/>
                <a:ext cx="975240" cy="1005120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Freeform 11"/>
              <p:cNvSpPr/>
              <p:nvPr/>
            </p:nvSpPr>
            <p:spPr>
              <a:xfrm rot="789600" flipH="1">
                <a:off x="104400" y="2841840"/>
                <a:ext cx="816120" cy="102168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Freeform 12"/>
              <p:cNvSpPr/>
              <p:nvPr/>
            </p:nvSpPr>
            <p:spPr>
              <a:xfrm rot="789600" flipH="1">
                <a:off x="358200" y="3052800"/>
                <a:ext cx="289440" cy="51732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Freeform 13"/>
              <p:cNvSpPr/>
              <p:nvPr/>
            </p:nvSpPr>
            <p:spPr>
              <a:xfrm rot="789600" flipH="1">
                <a:off x="883800" y="3793320"/>
                <a:ext cx="264600" cy="30816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Freeform 14"/>
              <p:cNvSpPr/>
              <p:nvPr/>
            </p:nvSpPr>
            <p:spPr>
              <a:xfrm rot="789600" flipH="1">
                <a:off x="807120" y="3854880"/>
                <a:ext cx="65160" cy="182160"/>
              </a:xfrm>
              <a:custGeom>
                <a:avLst/>
                <a:gdLst/>
                <a:ahLst/>
                <a:cxnLst/>
                <a:rect l="l" t="t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97" name="Group 15"/>
              <p:cNvGrpSpPr/>
              <p:nvPr/>
            </p:nvGrpSpPr>
            <p:grpSpPr>
              <a:xfrm>
                <a:off x="852120" y="4052880"/>
                <a:ext cx="1836360" cy="1668240"/>
                <a:chOff x="852120" y="4052880"/>
                <a:chExt cx="1836360" cy="1668240"/>
              </a:xfrm>
            </p:grpSpPr>
            <p:sp>
              <p:nvSpPr>
                <p:cNvPr id="98" name="Freeform 16"/>
                <p:cNvSpPr/>
                <p:nvPr/>
              </p:nvSpPr>
              <p:spPr>
                <a:xfrm rot="17902800" flipV="1">
                  <a:off x="1261800" y="3942000"/>
                  <a:ext cx="474120" cy="121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" name="Freeform 17"/>
                <p:cNvSpPr/>
                <p:nvPr/>
              </p:nvSpPr>
              <p:spPr>
                <a:xfrm rot="17902800" flipV="1">
                  <a:off x="2328840" y="4971240"/>
                  <a:ext cx="109080" cy="49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0" name="Freeform 18"/>
                <p:cNvSpPr/>
                <p:nvPr/>
              </p:nvSpPr>
              <p:spPr>
                <a:xfrm rot="17902800" flipV="1">
                  <a:off x="2504880" y="5571000"/>
                  <a:ext cx="198720" cy="83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101" name="Group 19"/>
            <p:cNvGrpSpPr/>
            <p:nvPr/>
          </p:nvGrpSpPr>
          <p:grpSpPr>
            <a:xfrm>
              <a:off x="466560" y="6173640"/>
              <a:ext cx="791640" cy="635400"/>
              <a:chOff x="466560" y="6173640"/>
              <a:chExt cx="791640" cy="635400"/>
            </a:xfrm>
          </p:grpSpPr>
          <p:sp>
            <p:nvSpPr>
              <p:cNvPr id="102" name="Freeform 20"/>
              <p:cNvSpPr/>
              <p:nvPr/>
            </p:nvSpPr>
            <p:spPr>
              <a:xfrm rot="6248400">
                <a:off x="1012680" y="6173280"/>
                <a:ext cx="197280" cy="252720"/>
              </a:xfrm>
              <a:custGeom>
                <a:avLst/>
                <a:gdLst/>
                <a:ahLst/>
                <a:cxnLst/>
                <a:rect l="l" t="t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" name="Freeform 21"/>
              <p:cNvSpPr/>
              <p:nvPr/>
            </p:nvSpPr>
            <p:spPr>
              <a:xfrm rot="6248400">
                <a:off x="760320" y="6514560"/>
                <a:ext cx="337320" cy="20988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" name="Freeform 22"/>
              <p:cNvSpPr/>
              <p:nvPr/>
            </p:nvSpPr>
            <p:spPr>
              <a:xfrm rot="6248400">
                <a:off x="385560" y="6411240"/>
                <a:ext cx="351720" cy="10692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5" name="Group 23"/>
            <p:cNvGrpSpPr/>
            <p:nvPr/>
          </p:nvGrpSpPr>
          <p:grpSpPr>
            <a:xfrm>
              <a:off x="316800" y="1775880"/>
              <a:ext cx="785880" cy="694080"/>
              <a:chOff x="316800" y="1775880"/>
              <a:chExt cx="785880" cy="694080"/>
            </a:xfrm>
          </p:grpSpPr>
          <p:sp>
            <p:nvSpPr>
              <p:cNvPr id="106" name="Freeform 24"/>
              <p:cNvSpPr/>
              <p:nvPr/>
            </p:nvSpPr>
            <p:spPr>
              <a:xfrm rot="5003400">
                <a:off x="838800" y="1746720"/>
                <a:ext cx="207360" cy="298080"/>
              </a:xfrm>
              <a:custGeom>
                <a:avLst/>
                <a:gdLst/>
                <a:ahLst/>
                <a:cxnLst/>
                <a:rect l="l" t="t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" name="Freeform 25"/>
              <p:cNvSpPr/>
              <p:nvPr/>
            </p:nvSpPr>
            <p:spPr>
              <a:xfrm rot="5003400">
                <a:off x="692640" y="2155680"/>
                <a:ext cx="354600" cy="24732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" name="Freeform 26"/>
              <p:cNvSpPr/>
              <p:nvPr/>
            </p:nvSpPr>
            <p:spPr>
              <a:xfrm rot="5003400">
                <a:off x="215640" y="2207160"/>
                <a:ext cx="369720" cy="12600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9" name="Group 27"/>
            <p:cNvGrpSpPr/>
            <p:nvPr/>
          </p:nvGrpSpPr>
          <p:grpSpPr>
            <a:xfrm>
              <a:off x="1293840" y="0"/>
              <a:ext cx="547560" cy="582480"/>
              <a:chOff x="1293840" y="0"/>
              <a:chExt cx="547560" cy="582480"/>
            </a:xfrm>
          </p:grpSpPr>
          <p:sp>
            <p:nvSpPr>
              <p:cNvPr id="110" name="Freeform 28"/>
              <p:cNvSpPr/>
              <p:nvPr/>
            </p:nvSpPr>
            <p:spPr>
              <a:xfrm>
                <a:off x="1293840" y="0"/>
                <a:ext cx="173880" cy="218520"/>
              </a:xfrm>
              <a:custGeom>
                <a:avLst/>
                <a:gdLst/>
                <a:ahLst/>
                <a:cxnLst/>
                <a:rect l="l" t="t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Freeform 29"/>
              <p:cNvSpPr/>
              <p:nvPr/>
            </p:nvSpPr>
            <p:spPr>
              <a:xfrm>
                <a:off x="1544400" y="104040"/>
                <a:ext cx="297000" cy="18144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Freeform 30"/>
              <p:cNvSpPr/>
              <p:nvPr/>
            </p:nvSpPr>
            <p:spPr>
              <a:xfrm>
                <a:off x="1485000" y="489960"/>
                <a:ext cx="309600" cy="9252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3" name="Freeform 31"/>
            <p:cNvSpPr/>
            <p:nvPr/>
          </p:nvSpPr>
          <p:spPr>
            <a:xfrm>
              <a:off x="138240" y="149400"/>
              <a:ext cx="1109160" cy="1199880"/>
            </a:xfrm>
            <a:custGeom>
              <a:avLst/>
              <a:gdLst/>
              <a:ahLst/>
              <a:cxnLst/>
              <a:rect l="l" t="t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" name="Freeform 32"/>
            <p:cNvSpPr/>
            <p:nvPr/>
          </p:nvSpPr>
          <p:spPr>
            <a:xfrm rot="828600">
              <a:off x="383760" y="5403600"/>
              <a:ext cx="209160" cy="264600"/>
            </a:xfrm>
            <a:custGeom>
              <a:avLst/>
              <a:gdLst/>
              <a:ahLst/>
              <a:cxnLst/>
              <a:rect l="l" t="t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" name="Freeform 33"/>
            <p:cNvSpPr/>
            <p:nvPr/>
          </p:nvSpPr>
          <p:spPr>
            <a:xfrm rot="828600">
              <a:off x="422280" y="5702040"/>
              <a:ext cx="104400" cy="68040"/>
            </a:xfrm>
            <a:custGeom>
              <a:avLst/>
              <a:gdLst/>
              <a:ahLst/>
              <a:cxnLst/>
              <a:rect l="l" t="t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" name="Freeform 34"/>
            <p:cNvSpPr/>
            <p:nvPr/>
          </p:nvSpPr>
          <p:spPr>
            <a:xfrm>
              <a:off x="17640" y="6524640"/>
              <a:ext cx="186840" cy="331560"/>
            </a:xfrm>
            <a:custGeom>
              <a:avLst/>
              <a:gdLst/>
              <a:ahLst/>
              <a:cxnLst/>
              <a:rect l="l" t="t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" name="Freeform 35"/>
            <p:cNvSpPr/>
            <p:nvPr/>
          </p:nvSpPr>
          <p:spPr>
            <a:xfrm>
              <a:off x="0" y="6299280"/>
              <a:ext cx="205920" cy="202680"/>
            </a:xfrm>
            <a:custGeom>
              <a:avLst/>
              <a:gdLst/>
              <a:ahLst/>
              <a:cxnLst/>
              <a:rect l="l" t="t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" name="Freeform 36"/>
            <p:cNvSpPr/>
            <p:nvPr/>
          </p:nvSpPr>
          <p:spPr>
            <a:xfrm>
              <a:off x="0" y="6269040"/>
              <a:ext cx="74160" cy="136080"/>
            </a:xfrm>
            <a:custGeom>
              <a:avLst/>
              <a:gdLst/>
              <a:ahLst/>
              <a:cxnLst/>
              <a:rect l="l" t="t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" name="Freeform 37"/>
            <p:cNvSpPr/>
            <p:nvPr/>
          </p:nvSpPr>
          <p:spPr>
            <a:xfrm>
              <a:off x="0" y="5141880"/>
              <a:ext cx="788760" cy="1174320"/>
            </a:xfrm>
            <a:custGeom>
              <a:avLst/>
              <a:gdLst/>
              <a:ahLst/>
              <a:cxnLst/>
              <a:rect l="l" t="t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Freeform 38"/>
            <p:cNvSpPr/>
            <p:nvPr/>
          </p:nvSpPr>
          <p:spPr>
            <a:xfrm rot="1584000">
              <a:off x="32040" y="650520"/>
              <a:ext cx="545760" cy="388440"/>
            </a:xfrm>
            <a:custGeom>
              <a:avLst/>
              <a:gdLst/>
              <a:ahLst/>
              <a:cxnLst/>
              <a:rect l="l" t="t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" name="Freeform 39"/>
            <p:cNvSpPr/>
            <p:nvPr/>
          </p:nvSpPr>
          <p:spPr>
            <a:xfrm rot="1584000">
              <a:off x="384120" y="1199880"/>
              <a:ext cx="264600" cy="182160"/>
            </a:xfrm>
            <a:custGeom>
              <a:avLst/>
              <a:gdLst/>
              <a:ahLst/>
              <a:cxnLst/>
              <a:rect l="l" t="t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" name="Freeform 40"/>
            <p:cNvSpPr/>
            <p:nvPr/>
          </p:nvSpPr>
          <p:spPr>
            <a:xfrm rot="1584000">
              <a:off x="911160" y="453960"/>
              <a:ext cx="232920" cy="253800"/>
            </a:xfrm>
            <a:custGeom>
              <a:avLst/>
              <a:gdLst/>
              <a:ahLst/>
              <a:cxnLst/>
              <a:rect l="l" t="t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Freeform 41"/>
            <p:cNvSpPr/>
            <p:nvPr/>
          </p:nvSpPr>
          <p:spPr>
            <a:xfrm rot="1584000">
              <a:off x="374400" y="1144440"/>
              <a:ext cx="97920" cy="153720"/>
            </a:xfrm>
            <a:custGeom>
              <a:avLst/>
              <a:gdLst/>
              <a:ahLst/>
              <a:cxnLst/>
              <a:rect l="l" t="t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" name="Freeform 42"/>
            <p:cNvSpPr/>
            <p:nvPr/>
          </p:nvSpPr>
          <p:spPr>
            <a:xfrm rot="1584000">
              <a:off x="928440" y="739800"/>
              <a:ext cx="114120" cy="64800"/>
            </a:xfrm>
            <a:custGeom>
              <a:avLst/>
              <a:gdLst/>
              <a:ahLst/>
              <a:cxnLst/>
              <a:rect l="l" t="t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" name="Freeform 43"/>
            <p:cNvSpPr/>
            <p:nvPr/>
          </p:nvSpPr>
          <p:spPr>
            <a:xfrm>
              <a:off x="0" y="1406520"/>
              <a:ext cx="571320" cy="1031400"/>
            </a:xfrm>
            <a:custGeom>
              <a:avLst/>
              <a:gdLst/>
              <a:ahLst/>
              <a:cxnLst/>
              <a:rect l="l" t="t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" name="Freeform 44"/>
            <p:cNvSpPr/>
            <p:nvPr/>
          </p:nvSpPr>
          <p:spPr>
            <a:xfrm rot="1584000">
              <a:off x="88560" y="133200"/>
              <a:ext cx="1275840" cy="1088640"/>
            </a:xfrm>
            <a:custGeom>
              <a:avLst/>
              <a:gdLst/>
              <a:ahLst/>
              <a:cxnLst/>
              <a:rect l="l" t="t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42800" y="103320"/>
            <a:ext cx="8243640" cy="1314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0" strike="noStrike" spc="-1">
                <a:solidFill>
                  <a:srgbClr val="006666"/>
                </a:solidFill>
                <a:latin typeface="Verdana"/>
              </a:rPr>
              <a:t>Образец заголовка</a:t>
            </a:r>
            <a:endParaRPr lang="ru-RU" sz="4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455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6699"/>
              </a:buClr>
              <a:buFont typeface="Symbol" charset="2"/>
              <a:buChar char=""/>
            </a:pPr>
            <a:r>
              <a:rPr lang="ru-RU" sz="3200" b="0" strike="noStrike" spc="-1">
                <a:solidFill>
                  <a:srgbClr val="006699"/>
                </a:solidFill>
                <a:latin typeface="Verdana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6699"/>
              </a:buClr>
              <a:buFont typeface="Symbol" charset="2"/>
              <a:buChar char=""/>
            </a:pPr>
            <a:r>
              <a:rPr lang="ru-RU" sz="2800" b="0" strike="noStrike" spc="-1">
                <a:solidFill>
                  <a:srgbClr val="006699"/>
                </a:solidFill>
                <a:latin typeface="Verdana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6699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6699"/>
                </a:solidFill>
                <a:latin typeface="Verdana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6699"/>
              </a:buClr>
              <a:buFont typeface="Symbol" charset="2"/>
              <a:buChar char=""/>
            </a:pPr>
            <a:r>
              <a:rPr lang="ru-RU" sz="2000" b="0" strike="noStrike" spc="-1">
                <a:solidFill>
                  <a:srgbClr val="006699"/>
                </a:solidFill>
                <a:latin typeface="Verdana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6699"/>
              </a:buClr>
              <a:buFont typeface="StarSymbol"/>
              <a:buChar char="»"/>
            </a:pPr>
            <a:r>
              <a:rPr lang="ru-RU" sz="2000" b="0" strike="noStrike" spc="-1">
                <a:solidFill>
                  <a:srgbClr val="006699"/>
                </a:solidFill>
                <a:latin typeface="Verdana"/>
              </a:rPr>
              <a:t>Пятый уровень</a:t>
            </a:r>
          </a:p>
        </p:txBody>
      </p:sp>
      <p:sp>
        <p:nvSpPr>
          <p:cNvPr id="129" name="PlaceHolder 3"/>
          <p:cNvSpPr>
            <a:spLocks noGrp="1"/>
          </p:cNvSpPr>
          <p:nvPr>
            <p:ph type="dt"/>
          </p:nvPr>
        </p:nvSpPr>
        <p:spPr>
          <a:xfrm>
            <a:off x="457200" y="6243480"/>
            <a:ext cx="213336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sldNum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B6E03A09-88D6-4FBC-9114-89DF2104F69A}" type="slidenum">
              <a:rPr lang="ru-RU" sz="1400" b="0" strike="noStrike" spc="-1">
                <a:solidFill>
                  <a:srgbClr val="006699"/>
                </a:solidFill>
                <a:latin typeface="Verdan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oup 2"/>
          <p:cNvGrpSpPr/>
          <p:nvPr/>
        </p:nvGrpSpPr>
        <p:grpSpPr>
          <a:xfrm>
            <a:off x="-86760" y="-93600"/>
            <a:ext cx="2775240" cy="6949800"/>
            <a:chOff x="-86760" y="-93600"/>
            <a:chExt cx="2775240" cy="6949800"/>
          </a:xfrm>
        </p:grpSpPr>
        <p:sp>
          <p:nvSpPr>
            <p:cNvPr id="169" name="Freeform 3"/>
            <p:cNvSpPr/>
            <p:nvPr/>
          </p:nvSpPr>
          <p:spPr>
            <a:xfrm>
              <a:off x="-7920" y="5178600"/>
              <a:ext cx="748800" cy="1272960"/>
            </a:xfrm>
            <a:custGeom>
              <a:avLst/>
              <a:gdLst/>
              <a:ahLst/>
              <a:cxnLst/>
              <a:rect l="l" t="t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70" name="Group 4"/>
            <p:cNvGrpSpPr/>
            <p:nvPr/>
          </p:nvGrpSpPr>
          <p:grpSpPr>
            <a:xfrm>
              <a:off x="67680" y="3922920"/>
              <a:ext cx="890280" cy="720000"/>
              <a:chOff x="67680" y="3922920"/>
              <a:chExt cx="890280" cy="720000"/>
            </a:xfrm>
          </p:grpSpPr>
          <p:sp>
            <p:nvSpPr>
              <p:cNvPr id="171" name="Freeform 5"/>
              <p:cNvSpPr/>
              <p:nvPr/>
            </p:nvSpPr>
            <p:spPr>
              <a:xfrm rot="4165200" flipV="1">
                <a:off x="117720" y="3943440"/>
                <a:ext cx="227520" cy="264600"/>
              </a:xfrm>
              <a:custGeom>
                <a:avLst/>
                <a:gdLst/>
                <a:ahLst/>
                <a:cxnLst/>
                <a:rect l="l" t="t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Freeform 6"/>
              <p:cNvSpPr/>
              <p:nvPr/>
            </p:nvSpPr>
            <p:spPr>
              <a:xfrm rot="4165200" flipV="1">
                <a:off x="277560" y="4312440"/>
                <a:ext cx="389160" cy="21960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Freeform 7"/>
              <p:cNvSpPr/>
              <p:nvPr/>
            </p:nvSpPr>
            <p:spPr>
              <a:xfrm rot="4165200" flipV="1">
                <a:off x="631440" y="4155840"/>
                <a:ext cx="405720" cy="11196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74" name="Freeform 8"/>
            <p:cNvSpPr/>
            <p:nvPr/>
          </p:nvSpPr>
          <p:spPr>
            <a:xfrm>
              <a:off x="142920" y="2755800"/>
              <a:ext cx="1126800" cy="1218960"/>
            </a:xfrm>
            <a:custGeom>
              <a:avLst/>
              <a:gdLst/>
              <a:ahLst/>
              <a:cxnLst/>
              <a:rect l="l" t="t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75" name="Group 9"/>
            <p:cNvGrpSpPr/>
            <p:nvPr/>
          </p:nvGrpSpPr>
          <p:grpSpPr>
            <a:xfrm>
              <a:off x="-720" y="2601000"/>
              <a:ext cx="2689200" cy="3120120"/>
              <a:chOff x="-720" y="2601000"/>
              <a:chExt cx="2689200" cy="3120120"/>
            </a:xfrm>
          </p:grpSpPr>
          <p:sp>
            <p:nvSpPr>
              <p:cNvPr id="176" name="Freeform 10"/>
              <p:cNvSpPr/>
              <p:nvPr/>
            </p:nvSpPr>
            <p:spPr>
              <a:xfrm rot="789600" flipH="1">
                <a:off x="387000" y="2698560"/>
                <a:ext cx="975240" cy="1005120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" name="Freeform 11"/>
              <p:cNvSpPr/>
              <p:nvPr/>
            </p:nvSpPr>
            <p:spPr>
              <a:xfrm rot="789600" flipH="1">
                <a:off x="104400" y="2841840"/>
                <a:ext cx="816120" cy="102168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" name="Freeform 12"/>
              <p:cNvSpPr/>
              <p:nvPr/>
            </p:nvSpPr>
            <p:spPr>
              <a:xfrm rot="789600" flipH="1">
                <a:off x="358200" y="3052800"/>
                <a:ext cx="289440" cy="51732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" name="Freeform 13"/>
              <p:cNvSpPr/>
              <p:nvPr/>
            </p:nvSpPr>
            <p:spPr>
              <a:xfrm rot="789600" flipH="1">
                <a:off x="883800" y="3793320"/>
                <a:ext cx="264600" cy="30816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" name="Freeform 14"/>
              <p:cNvSpPr/>
              <p:nvPr/>
            </p:nvSpPr>
            <p:spPr>
              <a:xfrm rot="789600" flipH="1">
                <a:off x="807120" y="3854880"/>
                <a:ext cx="65160" cy="182160"/>
              </a:xfrm>
              <a:custGeom>
                <a:avLst/>
                <a:gdLst/>
                <a:ahLst/>
                <a:cxnLst/>
                <a:rect l="l" t="t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181" name="Group 15"/>
              <p:cNvGrpSpPr/>
              <p:nvPr/>
            </p:nvGrpSpPr>
            <p:grpSpPr>
              <a:xfrm>
                <a:off x="852120" y="4052880"/>
                <a:ext cx="1836360" cy="1668240"/>
                <a:chOff x="852120" y="4052880"/>
                <a:chExt cx="1836360" cy="1668240"/>
              </a:xfrm>
            </p:grpSpPr>
            <p:sp>
              <p:nvSpPr>
                <p:cNvPr id="182" name="Freeform 16"/>
                <p:cNvSpPr/>
                <p:nvPr/>
              </p:nvSpPr>
              <p:spPr>
                <a:xfrm rot="17902800" flipV="1">
                  <a:off x="1261800" y="3942000"/>
                  <a:ext cx="474120" cy="121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3" name="Freeform 17"/>
                <p:cNvSpPr/>
                <p:nvPr/>
              </p:nvSpPr>
              <p:spPr>
                <a:xfrm rot="17902800" flipV="1">
                  <a:off x="2328840" y="4971240"/>
                  <a:ext cx="109080" cy="49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4" name="Freeform 18"/>
                <p:cNvSpPr/>
                <p:nvPr/>
              </p:nvSpPr>
              <p:spPr>
                <a:xfrm rot="17902800" flipV="1">
                  <a:off x="2504880" y="5571000"/>
                  <a:ext cx="198720" cy="83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grpSp>
          <p:nvGrpSpPr>
            <p:cNvPr id="185" name="Group 19"/>
            <p:cNvGrpSpPr/>
            <p:nvPr/>
          </p:nvGrpSpPr>
          <p:grpSpPr>
            <a:xfrm>
              <a:off x="466560" y="6173640"/>
              <a:ext cx="791640" cy="635400"/>
              <a:chOff x="466560" y="6173640"/>
              <a:chExt cx="791640" cy="635400"/>
            </a:xfrm>
          </p:grpSpPr>
          <p:sp>
            <p:nvSpPr>
              <p:cNvPr id="186" name="Freeform 20"/>
              <p:cNvSpPr/>
              <p:nvPr/>
            </p:nvSpPr>
            <p:spPr>
              <a:xfrm rot="6248400">
                <a:off x="1012680" y="6173280"/>
                <a:ext cx="197280" cy="252720"/>
              </a:xfrm>
              <a:custGeom>
                <a:avLst/>
                <a:gdLst/>
                <a:ahLst/>
                <a:cxnLst/>
                <a:rect l="l" t="t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Freeform 21"/>
              <p:cNvSpPr/>
              <p:nvPr/>
            </p:nvSpPr>
            <p:spPr>
              <a:xfrm rot="6248400">
                <a:off x="760320" y="6514560"/>
                <a:ext cx="337320" cy="20988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8" name="Freeform 22"/>
              <p:cNvSpPr/>
              <p:nvPr/>
            </p:nvSpPr>
            <p:spPr>
              <a:xfrm rot="6248400">
                <a:off x="385560" y="6411240"/>
                <a:ext cx="351720" cy="10692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89" name="Group 23"/>
            <p:cNvGrpSpPr/>
            <p:nvPr/>
          </p:nvGrpSpPr>
          <p:grpSpPr>
            <a:xfrm>
              <a:off x="316800" y="1775880"/>
              <a:ext cx="785880" cy="694080"/>
              <a:chOff x="316800" y="1775880"/>
              <a:chExt cx="785880" cy="694080"/>
            </a:xfrm>
          </p:grpSpPr>
          <p:sp>
            <p:nvSpPr>
              <p:cNvPr id="190" name="Freeform 24"/>
              <p:cNvSpPr/>
              <p:nvPr/>
            </p:nvSpPr>
            <p:spPr>
              <a:xfrm rot="5003400">
                <a:off x="838800" y="1746720"/>
                <a:ext cx="207360" cy="298080"/>
              </a:xfrm>
              <a:custGeom>
                <a:avLst/>
                <a:gdLst/>
                <a:ahLst/>
                <a:cxnLst/>
                <a:rect l="l" t="t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" name="Freeform 25"/>
              <p:cNvSpPr/>
              <p:nvPr/>
            </p:nvSpPr>
            <p:spPr>
              <a:xfrm rot="5003400">
                <a:off x="692640" y="2155680"/>
                <a:ext cx="354600" cy="24732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" name="Freeform 26"/>
              <p:cNvSpPr/>
              <p:nvPr/>
            </p:nvSpPr>
            <p:spPr>
              <a:xfrm rot="5003400">
                <a:off x="215640" y="2207160"/>
                <a:ext cx="369720" cy="12600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93" name="Group 27"/>
            <p:cNvGrpSpPr/>
            <p:nvPr/>
          </p:nvGrpSpPr>
          <p:grpSpPr>
            <a:xfrm>
              <a:off x="1293840" y="0"/>
              <a:ext cx="547560" cy="582480"/>
              <a:chOff x="1293840" y="0"/>
              <a:chExt cx="547560" cy="582480"/>
            </a:xfrm>
          </p:grpSpPr>
          <p:sp>
            <p:nvSpPr>
              <p:cNvPr id="194" name="Freeform 28"/>
              <p:cNvSpPr/>
              <p:nvPr/>
            </p:nvSpPr>
            <p:spPr>
              <a:xfrm>
                <a:off x="1293840" y="0"/>
                <a:ext cx="173880" cy="218520"/>
              </a:xfrm>
              <a:custGeom>
                <a:avLst/>
                <a:gdLst/>
                <a:ahLst/>
                <a:cxnLst/>
                <a:rect l="l" t="t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5" name="Freeform 29"/>
              <p:cNvSpPr/>
              <p:nvPr/>
            </p:nvSpPr>
            <p:spPr>
              <a:xfrm>
                <a:off x="1544400" y="104040"/>
                <a:ext cx="297000" cy="18144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" name="Freeform 30"/>
              <p:cNvSpPr/>
              <p:nvPr/>
            </p:nvSpPr>
            <p:spPr>
              <a:xfrm>
                <a:off x="1485000" y="489960"/>
                <a:ext cx="309600" cy="9252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97" name="Freeform 31"/>
            <p:cNvSpPr/>
            <p:nvPr/>
          </p:nvSpPr>
          <p:spPr>
            <a:xfrm>
              <a:off x="138240" y="149400"/>
              <a:ext cx="1109160" cy="1199880"/>
            </a:xfrm>
            <a:custGeom>
              <a:avLst/>
              <a:gdLst/>
              <a:ahLst/>
              <a:cxnLst/>
              <a:rect l="l" t="t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" name="Freeform 32"/>
            <p:cNvSpPr/>
            <p:nvPr/>
          </p:nvSpPr>
          <p:spPr>
            <a:xfrm rot="828600">
              <a:off x="383760" y="5403600"/>
              <a:ext cx="209160" cy="264600"/>
            </a:xfrm>
            <a:custGeom>
              <a:avLst/>
              <a:gdLst/>
              <a:ahLst/>
              <a:cxnLst/>
              <a:rect l="l" t="t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" name="Freeform 33"/>
            <p:cNvSpPr/>
            <p:nvPr/>
          </p:nvSpPr>
          <p:spPr>
            <a:xfrm rot="828600">
              <a:off x="422280" y="5702040"/>
              <a:ext cx="104400" cy="68040"/>
            </a:xfrm>
            <a:custGeom>
              <a:avLst/>
              <a:gdLst/>
              <a:ahLst/>
              <a:cxnLst/>
              <a:rect l="l" t="t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Freeform 34"/>
            <p:cNvSpPr/>
            <p:nvPr/>
          </p:nvSpPr>
          <p:spPr>
            <a:xfrm>
              <a:off x="17640" y="6524640"/>
              <a:ext cx="186840" cy="331560"/>
            </a:xfrm>
            <a:custGeom>
              <a:avLst/>
              <a:gdLst/>
              <a:ahLst/>
              <a:cxnLst/>
              <a:rect l="l" t="t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Freeform 35"/>
            <p:cNvSpPr/>
            <p:nvPr/>
          </p:nvSpPr>
          <p:spPr>
            <a:xfrm>
              <a:off x="0" y="6299280"/>
              <a:ext cx="205920" cy="202680"/>
            </a:xfrm>
            <a:custGeom>
              <a:avLst/>
              <a:gdLst/>
              <a:ahLst/>
              <a:cxnLst/>
              <a:rect l="l" t="t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Freeform 36"/>
            <p:cNvSpPr/>
            <p:nvPr/>
          </p:nvSpPr>
          <p:spPr>
            <a:xfrm>
              <a:off x="0" y="6269040"/>
              <a:ext cx="74160" cy="136080"/>
            </a:xfrm>
            <a:custGeom>
              <a:avLst/>
              <a:gdLst/>
              <a:ahLst/>
              <a:cxnLst/>
              <a:rect l="l" t="t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Freeform 37"/>
            <p:cNvSpPr/>
            <p:nvPr/>
          </p:nvSpPr>
          <p:spPr>
            <a:xfrm>
              <a:off x="0" y="5141880"/>
              <a:ext cx="788760" cy="1174320"/>
            </a:xfrm>
            <a:custGeom>
              <a:avLst/>
              <a:gdLst/>
              <a:ahLst/>
              <a:cxnLst/>
              <a:rect l="l" t="t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Freeform 38"/>
            <p:cNvSpPr/>
            <p:nvPr/>
          </p:nvSpPr>
          <p:spPr>
            <a:xfrm rot="1584000">
              <a:off x="32040" y="650520"/>
              <a:ext cx="545760" cy="388440"/>
            </a:xfrm>
            <a:custGeom>
              <a:avLst/>
              <a:gdLst/>
              <a:ahLst/>
              <a:cxnLst/>
              <a:rect l="l" t="t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Freeform 39"/>
            <p:cNvSpPr/>
            <p:nvPr/>
          </p:nvSpPr>
          <p:spPr>
            <a:xfrm rot="1584000">
              <a:off x="384120" y="1199880"/>
              <a:ext cx="264600" cy="182160"/>
            </a:xfrm>
            <a:custGeom>
              <a:avLst/>
              <a:gdLst/>
              <a:ahLst/>
              <a:cxnLst/>
              <a:rect l="l" t="t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Freeform 40"/>
            <p:cNvSpPr/>
            <p:nvPr/>
          </p:nvSpPr>
          <p:spPr>
            <a:xfrm rot="1584000">
              <a:off x="911160" y="453960"/>
              <a:ext cx="232920" cy="253800"/>
            </a:xfrm>
            <a:custGeom>
              <a:avLst/>
              <a:gdLst/>
              <a:ahLst/>
              <a:cxnLst/>
              <a:rect l="l" t="t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Freeform 41"/>
            <p:cNvSpPr/>
            <p:nvPr/>
          </p:nvSpPr>
          <p:spPr>
            <a:xfrm rot="1584000">
              <a:off x="374400" y="1144440"/>
              <a:ext cx="97920" cy="153720"/>
            </a:xfrm>
            <a:custGeom>
              <a:avLst/>
              <a:gdLst/>
              <a:ahLst/>
              <a:cxnLst/>
              <a:rect l="l" t="t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Freeform 42"/>
            <p:cNvSpPr/>
            <p:nvPr/>
          </p:nvSpPr>
          <p:spPr>
            <a:xfrm rot="1584000">
              <a:off x="928440" y="739800"/>
              <a:ext cx="114120" cy="64800"/>
            </a:xfrm>
            <a:custGeom>
              <a:avLst/>
              <a:gdLst/>
              <a:ahLst/>
              <a:cxnLst/>
              <a:rect l="l" t="t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Freeform 43"/>
            <p:cNvSpPr/>
            <p:nvPr/>
          </p:nvSpPr>
          <p:spPr>
            <a:xfrm>
              <a:off x="0" y="1406520"/>
              <a:ext cx="571320" cy="1031400"/>
            </a:xfrm>
            <a:custGeom>
              <a:avLst/>
              <a:gdLst/>
              <a:ahLst/>
              <a:cxnLst/>
              <a:rect l="l" t="t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Freeform 44"/>
            <p:cNvSpPr/>
            <p:nvPr/>
          </p:nvSpPr>
          <p:spPr>
            <a:xfrm rot="1584000">
              <a:off x="88560" y="133200"/>
              <a:ext cx="1275840" cy="1088640"/>
            </a:xfrm>
            <a:custGeom>
              <a:avLst/>
              <a:gdLst/>
              <a:ahLst/>
              <a:cxnLst/>
              <a:rect l="l" t="t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42800" y="103320"/>
            <a:ext cx="8243640" cy="1314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0" strike="noStrike" spc="-1">
                <a:solidFill>
                  <a:srgbClr val="006666"/>
                </a:solidFill>
                <a:latin typeface="Verdana"/>
              </a:rPr>
              <a:t>Образец заголовка</a:t>
            </a:r>
            <a:endParaRPr lang="ru-RU" sz="4400" b="0" strike="noStrike" spc="-1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dt"/>
          </p:nvPr>
        </p:nvSpPr>
        <p:spPr>
          <a:xfrm>
            <a:off x="457200" y="6243480"/>
            <a:ext cx="213336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sldNum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4605DE9A-C9B3-42CA-858C-FBF4E6BF3DF0}" type="slidenum">
              <a:rPr lang="ru-RU" sz="1400" b="0" strike="noStrike" spc="-1">
                <a:solidFill>
                  <a:srgbClr val="006699"/>
                </a:solidFill>
                <a:latin typeface="Verdan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6699"/>
                </a:solidFill>
                <a:latin typeface="Verdan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6699"/>
                </a:solidFill>
                <a:latin typeface="Verdan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6699"/>
                </a:solidFill>
                <a:latin typeface="Verdan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6699"/>
                </a:solidFill>
                <a:latin typeface="Verdan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6699"/>
                </a:solidFill>
                <a:latin typeface="Verdan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6699"/>
                </a:solidFill>
                <a:latin typeface="Verdan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6699"/>
                </a:solidFill>
                <a:latin typeface="Verdan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Рисунок 1"/>
          <p:cNvPicPr/>
          <p:nvPr/>
        </p:nvPicPr>
        <p:blipFill rotWithShape="1">
          <a:blip r:embed="rId2"/>
          <a:srcRect l="61496" t="33204" r="10564" b="9106"/>
          <a:stretch/>
        </p:blipFill>
        <p:spPr>
          <a:xfrm>
            <a:off x="6673516" y="2761202"/>
            <a:ext cx="2105132" cy="2487420"/>
          </a:xfrm>
          <a:prstGeom prst="rect">
            <a:avLst/>
          </a:prstGeom>
          <a:ln w="0">
            <a:noFill/>
          </a:ln>
        </p:spPr>
      </p:pic>
      <p:sp>
        <p:nvSpPr>
          <p:cNvPr id="254" name="Line 14"/>
          <p:cNvSpPr/>
          <p:nvPr/>
        </p:nvSpPr>
        <p:spPr>
          <a:xfrm>
            <a:off x="179280" y="260280"/>
            <a:ext cx="8713800" cy="360"/>
          </a:xfrm>
          <a:prstGeom prst="line">
            <a:avLst/>
          </a:prstGeom>
          <a:ln w="38100">
            <a:solidFill>
              <a:srgbClr val="00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Line 15"/>
          <p:cNvSpPr/>
          <p:nvPr/>
        </p:nvSpPr>
        <p:spPr>
          <a:xfrm>
            <a:off x="8893080" y="260280"/>
            <a:ext cx="360" cy="6408720"/>
          </a:xfrm>
          <a:prstGeom prst="line">
            <a:avLst/>
          </a:prstGeom>
          <a:ln w="38100">
            <a:solidFill>
              <a:srgbClr val="00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Rectangle 7"/>
          <p:cNvSpPr txBox="1"/>
          <p:nvPr/>
        </p:nvSpPr>
        <p:spPr>
          <a:xfrm>
            <a:off x="188021" y="366412"/>
            <a:ext cx="5991510" cy="220520"/>
          </a:xfrm>
          <a:prstGeom prst="rect">
            <a:avLst/>
          </a:prstGeom>
          <a:solidFill>
            <a:schemeClr val="accent2">
              <a:lumMod val="90000"/>
            </a:schemeClr>
          </a:solidFill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strike="noStrike" spc="-1" dirty="0">
                <a:solidFill>
                  <a:srgbClr val="006666"/>
                </a:solidFill>
                <a:latin typeface="Verdana"/>
              </a:rPr>
              <a:t>Естественное </a:t>
            </a:r>
            <a:r>
              <a:rPr lang="ru-RU" sz="1200" b="1" strike="noStrike" spc="-1" dirty="0" smtClean="0">
                <a:solidFill>
                  <a:srgbClr val="006666"/>
                </a:solidFill>
                <a:latin typeface="Verdana"/>
              </a:rPr>
              <a:t>вскармливание</a:t>
            </a:r>
            <a:endParaRPr lang="ru-RU" sz="1200" b="0" strike="noStrike" spc="-1" dirty="0">
              <a:solidFill>
                <a:srgbClr val="006699"/>
              </a:solidFill>
              <a:latin typeface="Verdana"/>
            </a:endParaRPr>
          </a:p>
        </p:txBody>
      </p:sp>
      <p:pic>
        <p:nvPicPr>
          <p:cNvPr id="8" name="Рисунок 1"/>
          <p:cNvPicPr/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5130" t="22506" r="38722" b="57635"/>
          <a:stretch/>
        </p:blipFill>
        <p:spPr>
          <a:xfrm>
            <a:off x="179280" y="692696"/>
            <a:ext cx="6117251" cy="1152016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2"/>
          <p:cNvPicPr/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6411" t="38722" r="38594" b="47456"/>
          <a:stretch/>
        </p:blipFill>
        <p:spPr>
          <a:xfrm>
            <a:off x="149690" y="1933194"/>
            <a:ext cx="6146841" cy="828008"/>
          </a:xfrm>
          <a:prstGeom prst="rect">
            <a:avLst/>
          </a:prstGeom>
          <a:solidFill>
            <a:schemeClr val="bg2">
              <a:lumMod val="90000"/>
            </a:schemeClr>
          </a:solidFill>
          <a:ln w="0">
            <a:noFill/>
          </a:ln>
        </p:spPr>
      </p:pic>
      <p:pic>
        <p:nvPicPr>
          <p:cNvPr id="10" name="Рисунок 2"/>
          <p:cNvPicPr/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3081" t="14362" r="41289" b="27297"/>
          <a:stretch/>
        </p:blipFill>
        <p:spPr>
          <a:xfrm>
            <a:off x="188020" y="2852936"/>
            <a:ext cx="6108511" cy="3816064"/>
          </a:xfrm>
          <a:prstGeom prst="rect">
            <a:avLst/>
          </a:prstGeom>
          <a:ln w="0">
            <a:noFill/>
          </a:ln>
        </p:spPr>
      </p:pic>
      <p:pic>
        <p:nvPicPr>
          <p:cNvPr id="11" name="Рисунок 3"/>
          <p:cNvPicPr/>
          <p:nvPr/>
        </p:nvPicPr>
        <p:blipFill>
          <a:blip r:embed="rId8"/>
          <a:srcRect l="58341" t="12535" r="22311" b="51916"/>
          <a:stretch/>
        </p:blipFill>
        <p:spPr>
          <a:xfrm>
            <a:off x="6717626" y="5063694"/>
            <a:ext cx="1954591" cy="1800200"/>
          </a:xfrm>
          <a:prstGeom prst="rect">
            <a:avLst/>
          </a:prstGeom>
          <a:ln w="0">
            <a:noFill/>
          </a:ln>
        </p:spPr>
      </p:pic>
      <p:pic>
        <p:nvPicPr>
          <p:cNvPr id="1026" name="Picture 2" descr="Неделя поддержки грудного вскармливания и ответственного отношения к репрод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46" y="366412"/>
            <a:ext cx="2326025" cy="206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68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fill="hold"/>
                                        <p:tgtEl>
                                          <p:spTgt spid="2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11" dur="123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13" dur="123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2"/>
          <p:cNvSpPr txBox="1"/>
          <p:nvPr/>
        </p:nvSpPr>
        <p:spPr>
          <a:xfrm>
            <a:off x="1043608" y="119773"/>
            <a:ext cx="4032448" cy="216024"/>
          </a:xfrm>
          <a:prstGeom prst="rect">
            <a:avLst/>
          </a:prstGeom>
          <a:solidFill>
            <a:schemeClr val="bg2">
              <a:lumMod val="90000"/>
            </a:schemeClr>
          </a:solidFill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strike="noStrike" spc="-1" dirty="0">
                <a:solidFill>
                  <a:srgbClr val="006666"/>
                </a:solidFill>
                <a:latin typeface="Verdana"/>
              </a:rPr>
              <a:t>Молоко матери всегда:</a:t>
            </a:r>
            <a:endParaRPr lang="ru-RU" sz="1200" b="0" strike="noStrike" spc="-1" dirty="0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64" name="Rectangle 3"/>
          <p:cNvSpPr txBox="1"/>
          <p:nvPr/>
        </p:nvSpPr>
        <p:spPr>
          <a:xfrm>
            <a:off x="152622" y="404664"/>
            <a:ext cx="8739857" cy="115212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0">
            <a:noFill/>
          </a:ln>
        </p:spPr>
        <p:txBody>
          <a:bodyPr>
            <a:noAutofit/>
          </a:bodyPr>
          <a:lstStyle/>
          <a:p>
            <a:pPr indent="-34272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оптимальная температура еды;</a:t>
            </a:r>
          </a:p>
          <a:p>
            <a:pPr indent="-34272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идеальная чистота еды; </a:t>
            </a:r>
          </a:p>
          <a:p>
            <a:pPr indent="-34272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содержатся основные ингредиенты пищи, необходимые для роста и развития </a:t>
            </a:r>
            <a:r>
              <a:rPr lang="ru-RU" sz="1200" b="0" strike="noStrike" spc="-1" dirty="0" smtClean="0">
                <a:solidFill>
                  <a:srgbClr val="FF3300"/>
                </a:solidFill>
                <a:latin typeface="Verdana"/>
              </a:rPr>
              <a:t>ребёнка</a:t>
            </a:r>
            <a:endParaRPr lang="ru-RU" sz="1200" b="0" strike="noStrike" spc="-1" dirty="0">
              <a:solidFill>
                <a:srgbClr val="006699"/>
              </a:solidFill>
              <a:latin typeface="Verdana"/>
            </a:endParaRPr>
          </a:p>
          <a:p>
            <a:pPr indent="-34272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Дополнительные вещества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,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помогающие ребёнку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переваривать пищу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;</a:t>
            </a:r>
          </a:p>
          <a:p>
            <a:pPr indent="-34272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вещества, помогающие ребенку бороться с инфекциями и защищающие его от них.</a:t>
            </a:r>
          </a:p>
          <a:p>
            <a:pPr indent="-34272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оптимальное содержание</a:t>
            </a:r>
            <a:r>
              <a:rPr lang="ru-RU" sz="1200" b="0" strike="noStrike" spc="-1" dirty="0" smtClean="0">
                <a:solidFill>
                  <a:srgbClr val="FF3300"/>
                </a:solidFill>
                <a:latin typeface="Verdana"/>
              </a:rPr>
              <a:t> </a:t>
            </a:r>
            <a:r>
              <a:rPr lang="ru-RU" sz="1200" b="0" strike="noStrike" spc="-1" dirty="0" err="1" smtClean="0">
                <a:solidFill>
                  <a:srgbClr val="FF3300"/>
                </a:solidFill>
                <a:latin typeface="Verdana"/>
              </a:rPr>
              <a:t>Са</a:t>
            </a:r>
            <a:r>
              <a:rPr lang="ru-RU" sz="1200" b="0" strike="noStrike" spc="-1" dirty="0" smtClean="0">
                <a:solidFill>
                  <a:srgbClr val="FF3300"/>
                </a:solidFill>
                <a:latin typeface="Verdana"/>
              </a:rPr>
              <a:t> и Р</a:t>
            </a:r>
            <a:endParaRPr lang="ru-RU" sz="1200" b="0" strike="noStrike" spc="-1" dirty="0" smtClean="0">
              <a:solidFill>
                <a:srgbClr val="006699"/>
              </a:solidFill>
              <a:latin typeface="Verdana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59624" t="16644" r="15130" b="41886"/>
          <a:stretch/>
        </p:blipFill>
        <p:spPr>
          <a:xfrm>
            <a:off x="7524328" y="119773"/>
            <a:ext cx="1509872" cy="1257241"/>
          </a:xfrm>
          <a:prstGeom prst="rect">
            <a:avLst/>
          </a:prstGeom>
          <a:ln w="0">
            <a:noFill/>
          </a:ln>
        </p:spPr>
      </p:pic>
      <p:sp>
        <p:nvSpPr>
          <p:cNvPr id="6" name="Rectangle 3"/>
          <p:cNvSpPr txBox="1"/>
          <p:nvPr/>
        </p:nvSpPr>
        <p:spPr>
          <a:xfrm>
            <a:off x="152622" y="1567203"/>
            <a:ext cx="8739857" cy="108012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значительная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экономия </a:t>
            </a:r>
            <a:r>
              <a:rPr lang="ru-RU" sz="1200" b="0" strike="noStrike" spc="-1" dirty="0">
                <a:solidFill>
                  <a:srgbClr val="FF3300"/>
                </a:solidFill>
                <a:latin typeface="Verdana"/>
              </a:rPr>
              <a:t>финансовых ресурсов семьи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: молочные смеси, особенно хорошие, обходятся совсем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недешёво </a:t>
            </a:r>
            <a:endParaRPr lang="ru-RU" sz="1200" b="0" strike="noStrike" spc="-1" dirty="0">
              <a:solidFill>
                <a:srgbClr val="006699"/>
              </a:solidFill>
              <a:latin typeface="Verdan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естественное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вскармливание - </a:t>
            </a:r>
            <a:r>
              <a:rPr lang="ru-RU" sz="1200" b="0" strike="noStrike" spc="-1" dirty="0">
                <a:solidFill>
                  <a:srgbClr val="FF3300"/>
                </a:solidFill>
                <a:latin typeface="Verdana"/>
              </a:rPr>
              <a:t>экономия времени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. Покормить грудью легче и быстрее, чем купить, прокипятить, насыпать, нагреть, перемешать, остудить, помыть, прокипятить, насыпать и т.д. по замкнутому кругу почти до бесконечности. </a:t>
            </a:r>
          </a:p>
        </p:txBody>
      </p:sp>
      <p:pic>
        <p:nvPicPr>
          <p:cNvPr id="7" name="Рисунок 4"/>
          <p:cNvPicPr/>
          <p:nvPr/>
        </p:nvPicPr>
        <p:blipFill>
          <a:blip r:embed="rId3"/>
          <a:srcRect l="3331" t="16839" r="2168" b="31847"/>
          <a:stretch/>
        </p:blipFill>
        <p:spPr>
          <a:xfrm>
            <a:off x="539552" y="2809192"/>
            <a:ext cx="2735808" cy="1023592"/>
          </a:xfrm>
          <a:prstGeom prst="rect">
            <a:avLst/>
          </a:prstGeom>
          <a:ln w="0">
            <a:noFill/>
          </a:ln>
        </p:spPr>
      </p:pic>
      <p:pic>
        <p:nvPicPr>
          <p:cNvPr id="8" name="Объект 3"/>
          <p:cNvPicPr/>
          <p:nvPr/>
        </p:nvPicPr>
        <p:blipFill>
          <a:blip r:embed="rId4"/>
          <a:srcRect l="29789" t="34478" r="51425" b="35367"/>
          <a:stretch/>
        </p:blipFill>
        <p:spPr>
          <a:xfrm>
            <a:off x="7949718" y="2809192"/>
            <a:ext cx="864180" cy="792088"/>
          </a:xfrm>
          <a:prstGeom prst="rect">
            <a:avLst/>
          </a:prstGeom>
          <a:ln w="0">
            <a:noFill/>
          </a:ln>
        </p:spPr>
      </p:pic>
      <p:pic>
        <p:nvPicPr>
          <p:cNvPr id="9" name="Объект 3"/>
          <p:cNvPicPr/>
          <p:nvPr/>
        </p:nvPicPr>
        <p:blipFill>
          <a:blip r:embed="rId4"/>
          <a:srcRect l="28699" t="7521" r="29492" b="68658"/>
          <a:stretch/>
        </p:blipFill>
        <p:spPr>
          <a:xfrm>
            <a:off x="3275359" y="2665510"/>
            <a:ext cx="4746701" cy="14638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</p:pic>
      <p:pic>
        <p:nvPicPr>
          <p:cNvPr id="10" name="Объект 3"/>
          <p:cNvPicPr/>
          <p:nvPr/>
        </p:nvPicPr>
        <p:blipFill rotWithShape="1">
          <a:blip r:embed="rId4"/>
          <a:srcRect l="49839" t="35122" r="29492" b="38155"/>
          <a:stretch/>
        </p:blipFill>
        <p:spPr>
          <a:xfrm>
            <a:off x="331519" y="3933056"/>
            <a:ext cx="4202685" cy="2838074"/>
          </a:xfrm>
          <a:prstGeom prst="rect">
            <a:avLst/>
          </a:prstGeom>
          <a:ln w="0">
            <a:noFill/>
          </a:ln>
        </p:spPr>
      </p:pic>
      <p:pic>
        <p:nvPicPr>
          <p:cNvPr id="11" name="Объект 3"/>
          <p:cNvPicPr/>
          <p:nvPr/>
        </p:nvPicPr>
        <p:blipFill rotWithShape="1">
          <a:blip r:embed="rId4"/>
          <a:srcRect l="28781" t="66207" r="50868" b="5962"/>
          <a:stretch/>
        </p:blipFill>
        <p:spPr>
          <a:xfrm>
            <a:off x="4860032" y="3933056"/>
            <a:ext cx="3783479" cy="2844075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ctangle 2"/>
          <p:cNvSpPr txBox="1"/>
          <p:nvPr/>
        </p:nvSpPr>
        <p:spPr>
          <a:xfrm>
            <a:off x="1429709" y="201992"/>
            <a:ext cx="5904656" cy="3733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b="1" strike="noStrike" spc="-1" dirty="0">
                <a:solidFill>
                  <a:srgbClr val="006666"/>
                </a:solidFill>
                <a:latin typeface="Verdana"/>
                <a:ea typeface="Gungsuh"/>
              </a:rPr>
              <a:t>Преимущества грудного вскармливания</a:t>
            </a:r>
            <a:endParaRPr lang="ru-RU" b="0" strike="noStrike" spc="-1" dirty="0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75" name="Rectangle 3"/>
          <p:cNvSpPr txBox="1"/>
          <p:nvPr/>
        </p:nvSpPr>
        <p:spPr>
          <a:xfrm>
            <a:off x="179512" y="836712"/>
            <a:ext cx="8784976" cy="72008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Вскормленные грудью малыши впоследствии меньше подвержены простудным и аллергическим заболеваниям.</a:t>
            </a:r>
          </a:p>
          <a:p>
            <a:pPr marL="343080" indent="-34272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Грудное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молоко легко переваривается. Вы обязательно это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оцените при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замене подгузников!</a:t>
            </a:r>
            <a:r>
              <a:rPr lang="ru-RU" sz="1200" b="1" strike="noStrike" spc="-1" dirty="0">
                <a:solidFill>
                  <a:srgbClr val="006699"/>
                </a:solidFill>
                <a:latin typeface="Verdana"/>
              </a:rPr>
              <a:t> </a:t>
            </a:r>
            <a:endParaRPr lang="ru-RU" sz="1200" b="0" strike="noStrike" spc="-1" dirty="0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4" name="Rectangle 2"/>
          <p:cNvSpPr txBox="1"/>
          <p:nvPr/>
        </p:nvSpPr>
        <p:spPr>
          <a:xfrm>
            <a:off x="202606" y="1844824"/>
            <a:ext cx="8784976" cy="10801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strike="noStrike" spc="-1" dirty="0">
                <a:solidFill>
                  <a:srgbClr val="006666"/>
                </a:solidFill>
                <a:latin typeface="Verdana"/>
              </a:rPr>
              <a:t>Молоко матери </a:t>
            </a:r>
            <a:r>
              <a:rPr lang="ru-RU" sz="1200" b="1" strike="noStrike" spc="-1" dirty="0" smtClean="0">
                <a:solidFill>
                  <a:srgbClr val="006666"/>
                </a:solidFill>
                <a:latin typeface="Verdana"/>
              </a:rPr>
              <a:t>всегда:</a:t>
            </a:r>
          </a:p>
          <a:p>
            <a:pPr algn="ctr">
              <a:lnSpc>
                <a:spcPct val="90000"/>
              </a:lnSpc>
            </a:pPr>
            <a:endParaRPr lang="ru-RU" sz="1200" b="1" strike="noStrike" spc="-1" dirty="0" smtClean="0">
              <a:solidFill>
                <a:srgbClr val="006666"/>
              </a:solidFill>
              <a:latin typeface="Verdana"/>
            </a:endParaRP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b="0" strike="noStrike" spc="-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Еда для ребёнка всегда с собой, где бы Вы ни были. </a:t>
            </a:r>
          </a:p>
          <a:p>
            <a:pPr marL="171810" indent="-171450">
              <a:lnSpc>
                <a:spcPct val="100000"/>
              </a:lnSpc>
              <a:spcBef>
                <a:spcPts val="561"/>
              </a:spcBef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ru-RU" sz="1200" b="0" strike="noStrike" spc="-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молока изменяется с течением времени, идеально соответствуя потребностям младенца в соответствующем возрасте. </a:t>
            </a:r>
          </a:p>
        </p:txBody>
      </p:sp>
      <p:sp>
        <p:nvSpPr>
          <p:cNvPr id="5" name="Rectangle 8"/>
          <p:cNvSpPr txBox="1"/>
          <p:nvPr/>
        </p:nvSpPr>
        <p:spPr>
          <a:xfrm>
            <a:off x="1825753" y="3154280"/>
            <a:ext cx="5112568" cy="229336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strike="noStrike" spc="-1" dirty="0">
                <a:solidFill>
                  <a:srgbClr val="006666"/>
                </a:solidFill>
                <a:latin typeface="Verdana"/>
                <a:ea typeface="Gungsuh"/>
              </a:rPr>
              <a:t>Преимущества грудного вскармливания</a:t>
            </a:r>
            <a:endParaRPr lang="ru-RU" sz="1200" b="0" strike="noStrike" spc="-1" dirty="0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6" name="Rectangle 9"/>
          <p:cNvSpPr txBox="1"/>
          <p:nvPr/>
        </p:nvSpPr>
        <p:spPr>
          <a:xfrm>
            <a:off x="336412" y="3501008"/>
            <a:ext cx="8712968" cy="792088"/>
          </a:xfrm>
          <a:prstGeom prst="rect">
            <a:avLst/>
          </a:prstGeom>
          <a:solidFill>
            <a:schemeClr val="bg2">
              <a:lumMod val="90000"/>
            </a:schemeClr>
          </a:solidFill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Грудное вскармливание сближает Вас с малышом и дарит Вам драгоценные минуты днём и ночью, когда Вы можете лучше узнать друг друга. </a:t>
            </a:r>
          </a:p>
          <a:p>
            <a:pPr marL="343080" indent="-342720"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Ваше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грудное молоко специально создано Природой именно для Вашего ребёнка. Оно содержит всё необходимое для его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здорового роста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в первые месяцы жизни.</a:t>
            </a:r>
            <a:r>
              <a:rPr lang="ru-RU" sz="1200" b="1" strike="noStrike" spc="-1" dirty="0">
                <a:solidFill>
                  <a:srgbClr val="006699"/>
                </a:solidFill>
                <a:latin typeface="Verdana"/>
              </a:rPr>
              <a:t> </a:t>
            </a:r>
            <a:endParaRPr lang="ru-RU" sz="1200" b="0" strike="noStrike" spc="-1" dirty="0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7" name="Rectangle 2"/>
          <p:cNvSpPr txBox="1"/>
          <p:nvPr/>
        </p:nvSpPr>
        <p:spPr>
          <a:xfrm>
            <a:off x="1860073" y="4437112"/>
            <a:ext cx="4320480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strike="noStrike" spc="-1" dirty="0">
                <a:solidFill>
                  <a:srgbClr val="006666"/>
                </a:solidFill>
                <a:latin typeface="Verdana"/>
              </a:rPr>
              <a:t>Преимущества для здоровья мам:</a:t>
            </a:r>
            <a:endParaRPr lang="ru-RU" sz="1200" b="0" strike="noStrike" spc="-1" dirty="0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8" name="Rectangle 3"/>
          <p:cNvSpPr txBox="1"/>
          <p:nvPr/>
        </p:nvSpPr>
        <p:spPr>
          <a:xfrm>
            <a:off x="377334" y="4941168"/>
            <a:ext cx="8435520" cy="1223976"/>
          </a:xfrm>
          <a:prstGeom prst="rect">
            <a:avLst/>
          </a:prstGeom>
          <a:solidFill>
            <a:srgbClr val="FFCCFF"/>
          </a:solidFill>
          <a:ln w="0">
            <a:noFill/>
          </a:ln>
        </p:spPr>
        <p:txBody>
          <a:bodyPr>
            <a:noAutofit/>
          </a:bodyPr>
          <a:lstStyle/>
          <a:p>
            <a:pPr indent="-34272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Успешное восстановление после родов</a:t>
            </a:r>
          </a:p>
          <a:p>
            <a:pPr indent="-34272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Профилактика рака груди. </a:t>
            </a:r>
          </a:p>
          <a:p>
            <a:pPr indent="-34272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При оптимальном питании</a:t>
            </a:r>
            <a:r>
              <a:rPr lang="en-US" sz="1200" b="0" strike="noStrike" spc="-1" dirty="0">
                <a:solidFill>
                  <a:srgbClr val="006699"/>
                </a:solidFill>
                <a:latin typeface="Verdana"/>
              </a:rPr>
              <a:t>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кальций усваивается лучше. </a:t>
            </a:r>
          </a:p>
          <a:p>
            <a:pPr indent="-34272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Профилактика депрессии </a:t>
            </a:r>
          </a:p>
          <a:p>
            <a:pPr indent="-34272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Укрепление иммунитета</a:t>
            </a:r>
          </a:p>
          <a:p>
            <a:pPr indent="-34272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Повышенная стрессоустойчивость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6"/>
          <p:cNvSpPr/>
          <p:nvPr/>
        </p:nvSpPr>
        <p:spPr>
          <a:xfrm>
            <a:off x="360" y="-99392"/>
            <a:ext cx="9143640" cy="6857640"/>
          </a:xfrm>
          <a:prstGeom prst="rect">
            <a:avLst/>
          </a:prstGeom>
          <a:gradFill rotWithShape="0">
            <a:gsLst>
              <a:gs pos="0">
                <a:srgbClr val="EDFAD2"/>
              </a:gs>
              <a:gs pos="100000">
                <a:srgbClr val="A8B195"/>
              </a:gs>
            </a:gsLst>
            <a:lin ang="5400000"/>
          </a:gradFill>
          <a:ln w="9525">
            <a:solidFill>
              <a:srgbClr val="00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Rectangle 4"/>
          <p:cNvSpPr txBox="1"/>
          <p:nvPr/>
        </p:nvSpPr>
        <p:spPr>
          <a:xfrm>
            <a:off x="1331640" y="397955"/>
            <a:ext cx="4680520" cy="307932"/>
          </a:xfrm>
          <a:prstGeom prst="rect">
            <a:avLst/>
          </a:prstGeom>
          <a:solidFill>
            <a:schemeClr val="bg2">
              <a:lumMod val="90000"/>
            </a:schemeClr>
          </a:solidFill>
          <a:ln w="0">
            <a:noFill/>
          </a:ln>
        </p:spPr>
        <p:txBody>
          <a:bodyPr anchor="b">
            <a:noAutofit/>
          </a:bodyPr>
          <a:lstStyle/>
          <a:p>
            <a:pPr algn="ctr"/>
            <a:r>
              <a:rPr dirty="0"/>
              <a:t/>
            </a:r>
            <a:br>
              <a:rPr dirty="0"/>
            </a:br>
            <a:r>
              <a:rPr lang="ru-RU" sz="1200" b="1" strike="noStrike" spc="-1" dirty="0">
                <a:solidFill>
                  <a:srgbClr val="006666"/>
                </a:solidFill>
                <a:latin typeface="Arial"/>
                <a:ea typeface="Arial Unicode MS"/>
              </a:rPr>
              <a:t>Основные </a:t>
            </a:r>
            <a:r>
              <a:rPr lang="ru-RU" sz="1200" b="1" strike="noStrike" spc="-1" dirty="0" smtClean="0">
                <a:solidFill>
                  <a:srgbClr val="006666"/>
                </a:solidFill>
                <a:latin typeface="Arial"/>
                <a:ea typeface="Arial Unicode MS"/>
              </a:rPr>
              <a:t>правила грудного вскармливания</a:t>
            </a:r>
            <a:endParaRPr lang="ru-RU" sz="6000" b="0" strike="noStrike" spc="-1" dirty="0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284" name="Line 9"/>
          <p:cNvSpPr/>
          <p:nvPr/>
        </p:nvSpPr>
        <p:spPr>
          <a:xfrm>
            <a:off x="250560" y="260280"/>
            <a:ext cx="8569440" cy="360"/>
          </a:xfrm>
          <a:prstGeom prst="line">
            <a:avLst/>
          </a:prstGeom>
          <a:ln w="57150">
            <a:solidFill>
              <a:srgbClr val="00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Line 11"/>
          <p:cNvSpPr/>
          <p:nvPr/>
        </p:nvSpPr>
        <p:spPr>
          <a:xfrm>
            <a:off x="8893080" y="260280"/>
            <a:ext cx="360" cy="6597720"/>
          </a:xfrm>
          <a:prstGeom prst="line">
            <a:avLst/>
          </a:prstGeom>
          <a:ln w="57150">
            <a:solidFill>
              <a:srgbClr val="00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6" name="Рисунок 7"/>
          <p:cNvPicPr/>
          <p:nvPr/>
        </p:nvPicPr>
        <p:blipFill>
          <a:blip r:embed="rId2"/>
          <a:srcRect l="57957" t="22338" r="22311" b="44623"/>
          <a:stretch/>
        </p:blipFill>
        <p:spPr>
          <a:xfrm>
            <a:off x="6949886" y="332656"/>
            <a:ext cx="1911360" cy="1396272"/>
          </a:xfrm>
          <a:prstGeom prst="rect">
            <a:avLst/>
          </a:prstGeom>
          <a:ln w="0">
            <a:noFill/>
          </a:ln>
        </p:spPr>
      </p:pic>
      <p:sp>
        <p:nvSpPr>
          <p:cNvPr id="7" name="Rectangle 3"/>
          <p:cNvSpPr txBox="1"/>
          <p:nvPr/>
        </p:nvSpPr>
        <p:spPr>
          <a:xfrm>
            <a:off x="250560" y="764704"/>
            <a:ext cx="6625696" cy="1421264"/>
          </a:xfrm>
          <a:prstGeom prst="rect">
            <a:avLst/>
          </a:prstGeom>
          <a:solidFill>
            <a:schemeClr val="accent2">
              <a:lumMod val="90000"/>
            </a:schemeClr>
          </a:solidFill>
          <a:ln w="0">
            <a:noFill/>
          </a:ln>
        </p:spPr>
        <p:txBody>
          <a:bodyPr>
            <a:noAutofit/>
          </a:bodyPr>
          <a:lstStyle/>
          <a:p>
            <a:pPr indent="-34272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Прикладывание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ребёнка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к груди в течение 1 часа после рождения</a:t>
            </a:r>
          </a:p>
          <a:p>
            <a:pPr indent="-34272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Исключение альтернативного кормления до прикладывания к груди</a:t>
            </a:r>
          </a:p>
          <a:p>
            <a:pPr indent="-34272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Правильное прикладывание к груди</a:t>
            </a:r>
          </a:p>
          <a:p>
            <a:pPr indent="-34272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Правильное положение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ребёнка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у груди </a:t>
            </a:r>
          </a:p>
          <a:p>
            <a:pPr indent="-34272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Кормление по требованию</a:t>
            </a:r>
          </a:p>
          <a:p>
            <a:pPr indent="-34272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Продолжительность кормления </a:t>
            </a:r>
          </a:p>
          <a:p>
            <a:pPr indent="-34272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Ночные кормления </a:t>
            </a:r>
          </a:p>
        </p:txBody>
      </p:sp>
      <p:sp>
        <p:nvSpPr>
          <p:cNvPr id="8" name="Rectangle 3"/>
          <p:cNvSpPr txBox="1"/>
          <p:nvPr/>
        </p:nvSpPr>
        <p:spPr>
          <a:xfrm>
            <a:off x="250560" y="2164652"/>
            <a:ext cx="8409992" cy="1048324"/>
          </a:xfrm>
          <a:prstGeom prst="rect">
            <a:avLst/>
          </a:prstGeom>
          <a:solidFill>
            <a:schemeClr val="accent2">
              <a:lumMod val="90000"/>
            </a:schemeClr>
          </a:solidFill>
          <a:ln w="0">
            <a:noFill/>
          </a:ln>
        </p:spPr>
        <p:txBody>
          <a:bodyPr>
            <a:noAutofit/>
          </a:bodyPr>
          <a:lstStyle/>
          <a:p>
            <a:pPr indent="-342720"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Не следует перекладывать ребенка ко второй груди раньше, чем он высосет первую </a:t>
            </a:r>
          </a:p>
          <a:p>
            <a:pPr indent="-342720"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Отсутствие допаивания и введения любых инородных жидкостей </a:t>
            </a:r>
          </a:p>
          <a:p>
            <a:pPr indent="-342720"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Исключение докармливания </a:t>
            </a:r>
          </a:p>
          <a:p>
            <a:pPr indent="-342720"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Исключение мытья сосков перед кормлением и после него</a:t>
            </a:r>
          </a:p>
          <a:p>
            <a:pPr indent="-342720"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 Полный отказ от сосок, пустышек и бутылочного кормления </a:t>
            </a:r>
          </a:p>
          <a:p>
            <a:pPr>
              <a:lnSpc>
                <a:spcPct val="90000"/>
              </a:lnSpc>
              <a:spcBef>
                <a:spcPts val="641"/>
              </a:spcBef>
            </a:pPr>
            <a:endParaRPr lang="ru-RU" sz="2800" b="0" strike="noStrike" spc="-1" dirty="0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9" name="Rectangle 2"/>
          <p:cNvSpPr txBox="1"/>
          <p:nvPr/>
        </p:nvSpPr>
        <p:spPr>
          <a:xfrm>
            <a:off x="1547664" y="3242504"/>
            <a:ext cx="4067100" cy="373352"/>
          </a:xfrm>
          <a:prstGeom prst="rect">
            <a:avLst/>
          </a:prstGeom>
          <a:solidFill>
            <a:srgbClr val="FFCCFF"/>
          </a:solidFill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000" b="0" strike="noStrike" spc="-1" dirty="0">
                <a:solidFill>
                  <a:srgbClr val="006666"/>
                </a:solidFill>
                <a:latin typeface="Verdana"/>
              </a:rPr>
              <a:t> </a:t>
            </a:r>
            <a:r>
              <a:rPr lang="ru-RU" sz="1200" b="1" strike="noStrike" spc="-1" dirty="0">
                <a:solidFill>
                  <a:srgbClr val="006666"/>
                </a:solidFill>
                <a:latin typeface="Verdana"/>
              </a:rPr>
              <a:t>Доводы против пустышек:</a:t>
            </a:r>
            <a:endParaRPr lang="ru-RU" sz="1200" b="0" strike="noStrike" spc="-1" dirty="0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0" name="Rectangle 3"/>
          <p:cNvSpPr txBox="1"/>
          <p:nvPr/>
        </p:nvSpPr>
        <p:spPr>
          <a:xfrm>
            <a:off x="250560" y="3635401"/>
            <a:ext cx="8497904" cy="1233759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txBody>
          <a:bodyPr>
            <a:noAutofit/>
          </a:bodyPr>
          <a:lstStyle/>
          <a:p>
            <a:pPr indent="-25200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Путаница сосков </a:t>
            </a:r>
          </a:p>
          <a:p>
            <a:pPr indent="-25200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Любая соска есть источник инфекции</a:t>
            </a:r>
          </a:p>
          <a:p>
            <a:pPr indent="-25200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Соски изготавливаются из чужеродного для ребенка материала – не тот вкус, не тот запах и не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     </a:t>
            </a:r>
          </a:p>
          <a:p>
            <a:pPr indent="-252000">
              <a:lnSpc>
                <a:spcPct val="100000"/>
              </a:lnSpc>
              <a:buClr>
                <a:srgbClr val="006699"/>
              </a:buClr>
            </a:pPr>
            <a:r>
              <a:rPr lang="ru-RU" sz="1200" spc="-1" dirty="0">
                <a:solidFill>
                  <a:srgbClr val="006699"/>
                </a:solidFill>
                <a:latin typeface="Verdana"/>
              </a:rPr>
              <a:t> </a:t>
            </a:r>
            <a:r>
              <a:rPr lang="ru-RU" sz="1200" spc="-1" dirty="0" smtClean="0">
                <a:solidFill>
                  <a:srgbClr val="006699"/>
                </a:solidFill>
                <a:latin typeface="Verdana"/>
              </a:rPr>
              <a:t>   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забудет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ли он маму?</a:t>
            </a:r>
          </a:p>
          <a:p>
            <a:pPr indent="-25200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У ребенка сосущего пустышку, изменяется прикус </a:t>
            </a:r>
          </a:p>
          <a:p>
            <a:pPr indent="-25200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В будущем могут сформироваться вредные привычки </a:t>
            </a:r>
          </a:p>
        </p:txBody>
      </p:sp>
      <p:sp>
        <p:nvSpPr>
          <p:cNvPr id="11" name="Rectangle 2"/>
          <p:cNvSpPr txBox="1"/>
          <p:nvPr/>
        </p:nvSpPr>
        <p:spPr>
          <a:xfrm>
            <a:off x="233052" y="5349547"/>
            <a:ext cx="3292038" cy="441323"/>
          </a:xfrm>
          <a:prstGeom prst="rect">
            <a:avLst/>
          </a:prstGeom>
          <a:solidFill>
            <a:schemeClr val="accent6">
              <a:lumMod val="90000"/>
            </a:schemeClr>
          </a:solidFill>
          <a:ln w="0">
            <a:noFill/>
          </a:ln>
        </p:spPr>
        <p:txBody>
          <a:bodyPr anchor="b"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1200" b="1" strike="noStrike" spc="-1" dirty="0">
                <a:solidFill>
                  <a:srgbClr val="006666"/>
                </a:solidFill>
                <a:latin typeface="Verdana"/>
              </a:rPr>
              <a:t>Правильное положение тела во время кормления</a:t>
            </a:r>
            <a:r>
              <a:rPr lang="ru-RU" sz="1200" b="0" strike="noStrike" spc="-1" dirty="0">
                <a:solidFill>
                  <a:srgbClr val="006666"/>
                </a:solidFill>
                <a:latin typeface="Verdana"/>
              </a:rPr>
              <a:t> </a:t>
            </a:r>
            <a:endParaRPr lang="ru-RU" sz="1200" b="0" strike="noStrike" spc="-1" dirty="0">
              <a:solidFill>
                <a:srgbClr val="006699"/>
              </a:solidFill>
              <a:latin typeface="Verdana"/>
            </a:endParaRPr>
          </a:p>
        </p:txBody>
      </p:sp>
      <p:pic>
        <p:nvPicPr>
          <p:cNvPr id="12" name="Picture 3" descr="b_feed_guide4"/>
          <p:cNvPicPr/>
          <p:nvPr/>
        </p:nvPicPr>
        <p:blipFill>
          <a:blip r:embed="rId3"/>
          <a:stretch/>
        </p:blipFill>
        <p:spPr>
          <a:xfrm>
            <a:off x="3671900" y="5013176"/>
            <a:ext cx="1332148" cy="1648677"/>
          </a:xfrm>
          <a:prstGeom prst="rect">
            <a:avLst/>
          </a:prstGeom>
          <a:ln w="0">
            <a:noFill/>
          </a:ln>
        </p:spPr>
      </p:pic>
      <p:pic>
        <p:nvPicPr>
          <p:cNvPr id="13" name="Picture 3" descr="b_feed_guide5"/>
          <p:cNvPicPr/>
          <p:nvPr/>
        </p:nvPicPr>
        <p:blipFill>
          <a:blip r:embed="rId4"/>
          <a:stretch/>
        </p:blipFill>
        <p:spPr>
          <a:xfrm>
            <a:off x="5184068" y="5013176"/>
            <a:ext cx="2628292" cy="1585277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tangle 2"/>
          <p:cNvSpPr txBox="1"/>
          <p:nvPr/>
        </p:nvSpPr>
        <p:spPr>
          <a:xfrm>
            <a:off x="122713" y="397774"/>
            <a:ext cx="2003982" cy="432048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strike="noStrike" spc="-1" dirty="0">
                <a:solidFill>
                  <a:srgbClr val="006666"/>
                </a:solidFill>
                <a:latin typeface="Verdana"/>
              </a:rPr>
              <a:t>Правильное положение малыша</a:t>
            </a:r>
            <a:r>
              <a:rPr lang="ru-RU" sz="1200" b="0" strike="noStrike" spc="-1" dirty="0">
                <a:solidFill>
                  <a:srgbClr val="006666"/>
                </a:solidFill>
                <a:latin typeface="Verdana"/>
              </a:rPr>
              <a:t> </a:t>
            </a:r>
            <a:endParaRPr lang="ru-RU" sz="1200" b="0" strike="noStrike" spc="-1" dirty="0">
              <a:solidFill>
                <a:srgbClr val="006699"/>
              </a:solidFill>
              <a:latin typeface="Verdana"/>
            </a:endParaRPr>
          </a:p>
        </p:txBody>
      </p:sp>
      <p:pic>
        <p:nvPicPr>
          <p:cNvPr id="298" name="Picture 3" descr="b_feed_guide6"/>
          <p:cNvPicPr/>
          <p:nvPr/>
        </p:nvPicPr>
        <p:blipFill>
          <a:blip r:embed="rId2"/>
          <a:stretch/>
        </p:blipFill>
        <p:spPr>
          <a:xfrm>
            <a:off x="2242157" y="226071"/>
            <a:ext cx="1348452" cy="1358144"/>
          </a:xfrm>
          <a:prstGeom prst="rect">
            <a:avLst/>
          </a:prstGeom>
          <a:ln w="0">
            <a:noFill/>
          </a:ln>
        </p:spPr>
      </p:pic>
      <p:sp>
        <p:nvSpPr>
          <p:cNvPr id="4" name="Rectangle 2"/>
          <p:cNvSpPr txBox="1"/>
          <p:nvPr/>
        </p:nvSpPr>
        <p:spPr>
          <a:xfrm>
            <a:off x="3707904" y="401549"/>
            <a:ext cx="1512168" cy="373352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strike="noStrike" spc="-1" dirty="0">
                <a:solidFill>
                  <a:srgbClr val="006666"/>
                </a:solidFill>
                <a:latin typeface="Verdana"/>
              </a:rPr>
              <a:t>Начало кормления</a:t>
            </a:r>
            <a:endParaRPr lang="ru-RU" sz="1200" b="0" strike="noStrike" spc="-1" dirty="0">
              <a:solidFill>
                <a:srgbClr val="006699"/>
              </a:solidFill>
              <a:latin typeface="Verdana"/>
            </a:endParaRPr>
          </a:p>
        </p:txBody>
      </p:sp>
      <p:pic>
        <p:nvPicPr>
          <p:cNvPr id="5" name="Picture 3" descr="b_feed_guide7"/>
          <p:cNvPicPr/>
          <p:nvPr/>
        </p:nvPicPr>
        <p:blipFill>
          <a:blip r:embed="rId3"/>
          <a:stretch/>
        </p:blipFill>
        <p:spPr>
          <a:xfrm>
            <a:off x="5243504" y="80654"/>
            <a:ext cx="1151264" cy="2035080"/>
          </a:xfrm>
          <a:prstGeom prst="rect">
            <a:avLst/>
          </a:prstGeom>
          <a:ln w="0">
            <a:noFill/>
          </a:ln>
        </p:spPr>
      </p:pic>
      <p:pic>
        <p:nvPicPr>
          <p:cNvPr id="6" name="Picture 3" descr="b_feed_guide9"/>
          <p:cNvPicPr/>
          <p:nvPr/>
        </p:nvPicPr>
        <p:blipFill>
          <a:blip r:embed="rId4"/>
          <a:stretch/>
        </p:blipFill>
        <p:spPr>
          <a:xfrm>
            <a:off x="6499766" y="43381"/>
            <a:ext cx="1835636" cy="1453939"/>
          </a:xfrm>
          <a:prstGeom prst="rect">
            <a:avLst/>
          </a:prstGeom>
          <a:ln w="0">
            <a:noFill/>
          </a:ln>
        </p:spPr>
      </p:pic>
      <p:sp>
        <p:nvSpPr>
          <p:cNvPr id="7" name="Rectangle 2"/>
          <p:cNvSpPr txBox="1"/>
          <p:nvPr/>
        </p:nvSpPr>
        <p:spPr>
          <a:xfrm>
            <a:off x="392435" y="1863706"/>
            <a:ext cx="4464496" cy="252028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strike="noStrike" spc="-1" dirty="0">
                <a:solidFill>
                  <a:srgbClr val="006666"/>
                </a:solidFill>
                <a:latin typeface="Verdana"/>
              </a:rPr>
              <a:t>Удобные положения во время кормления:</a:t>
            </a:r>
            <a:endParaRPr lang="ru-RU" sz="1200" b="0" strike="noStrike" spc="-1" dirty="0">
              <a:solidFill>
                <a:srgbClr val="006699"/>
              </a:solidFill>
              <a:latin typeface="Verdana"/>
            </a:endParaRPr>
          </a:p>
        </p:txBody>
      </p:sp>
      <p:pic>
        <p:nvPicPr>
          <p:cNvPr id="8" name="Picture 4" descr="1_1"/>
          <p:cNvPicPr/>
          <p:nvPr/>
        </p:nvPicPr>
        <p:blipFill>
          <a:blip r:embed="rId5"/>
          <a:stretch/>
        </p:blipFill>
        <p:spPr>
          <a:xfrm>
            <a:off x="179512" y="2244181"/>
            <a:ext cx="1656184" cy="2232248"/>
          </a:xfrm>
          <a:prstGeom prst="rect">
            <a:avLst/>
          </a:prstGeom>
          <a:ln w="0">
            <a:noFill/>
          </a:ln>
        </p:spPr>
      </p:pic>
      <p:pic>
        <p:nvPicPr>
          <p:cNvPr id="9" name="Picture 5" descr="1_2"/>
          <p:cNvPicPr/>
          <p:nvPr/>
        </p:nvPicPr>
        <p:blipFill>
          <a:blip r:embed="rId6"/>
          <a:stretch/>
        </p:blipFill>
        <p:spPr>
          <a:xfrm>
            <a:off x="1907704" y="2217322"/>
            <a:ext cx="1584176" cy="2259107"/>
          </a:xfrm>
          <a:prstGeom prst="rect">
            <a:avLst/>
          </a:prstGeom>
          <a:ln w="0">
            <a:noFill/>
          </a:ln>
        </p:spPr>
      </p:pic>
      <p:pic>
        <p:nvPicPr>
          <p:cNvPr id="10" name="Picture 4" descr="1_3"/>
          <p:cNvPicPr/>
          <p:nvPr/>
        </p:nvPicPr>
        <p:blipFill>
          <a:blip r:embed="rId7"/>
          <a:stretch/>
        </p:blipFill>
        <p:spPr>
          <a:xfrm>
            <a:off x="3590609" y="2208602"/>
            <a:ext cx="1512168" cy="2218843"/>
          </a:xfrm>
          <a:prstGeom prst="rect">
            <a:avLst/>
          </a:prstGeom>
          <a:ln w="0">
            <a:noFill/>
          </a:ln>
        </p:spPr>
      </p:pic>
      <p:pic>
        <p:nvPicPr>
          <p:cNvPr id="11" name="Picture 5" descr="1_4"/>
          <p:cNvPicPr/>
          <p:nvPr/>
        </p:nvPicPr>
        <p:blipFill>
          <a:blip r:embed="rId8"/>
          <a:stretch/>
        </p:blipFill>
        <p:spPr>
          <a:xfrm>
            <a:off x="6529955" y="1484784"/>
            <a:ext cx="2375808" cy="1660951"/>
          </a:xfrm>
          <a:prstGeom prst="rect">
            <a:avLst/>
          </a:prstGeom>
          <a:ln w="0">
            <a:noFill/>
          </a:ln>
        </p:spPr>
      </p:pic>
      <p:pic>
        <p:nvPicPr>
          <p:cNvPr id="12" name="Picture 4" descr="1_5"/>
          <p:cNvPicPr/>
          <p:nvPr/>
        </p:nvPicPr>
        <p:blipFill>
          <a:blip r:embed="rId9"/>
          <a:stretch/>
        </p:blipFill>
        <p:spPr>
          <a:xfrm>
            <a:off x="179512" y="4653136"/>
            <a:ext cx="2232248" cy="1872208"/>
          </a:xfrm>
          <a:prstGeom prst="rect">
            <a:avLst/>
          </a:prstGeom>
          <a:ln w="0">
            <a:noFill/>
          </a:ln>
        </p:spPr>
      </p:pic>
      <p:pic>
        <p:nvPicPr>
          <p:cNvPr id="13" name="Picture 5" descr="1_6"/>
          <p:cNvPicPr/>
          <p:nvPr/>
        </p:nvPicPr>
        <p:blipFill>
          <a:blip r:embed="rId10"/>
          <a:stretch/>
        </p:blipFill>
        <p:spPr>
          <a:xfrm>
            <a:off x="2555776" y="4653136"/>
            <a:ext cx="2531872" cy="1727696"/>
          </a:xfrm>
          <a:prstGeom prst="rect">
            <a:avLst/>
          </a:prstGeom>
          <a:ln w="0">
            <a:noFill/>
          </a:ln>
        </p:spPr>
      </p:pic>
      <p:pic>
        <p:nvPicPr>
          <p:cNvPr id="14" name="Picture 4" descr="1_7"/>
          <p:cNvPicPr/>
          <p:nvPr/>
        </p:nvPicPr>
        <p:blipFill>
          <a:blip r:embed="rId11"/>
          <a:stretch/>
        </p:blipFill>
        <p:spPr>
          <a:xfrm>
            <a:off x="5220072" y="3186551"/>
            <a:ext cx="2712872" cy="1772058"/>
          </a:xfrm>
          <a:prstGeom prst="rect">
            <a:avLst/>
          </a:prstGeom>
          <a:ln w="0">
            <a:noFill/>
          </a:ln>
        </p:spPr>
      </p:pic>
      <p:pic>
        <p:nvPicPr>
          <p:cNvPr id="15" name="Picture 5" descr="1_8"/>
          <p:cNvPicPr/>
          <p:nvPr/>
        </p:nvPicPr>
        <p:blipFill>
          <a:blip r:embed="rId12"/>
          <a:stretch/>
        </p:blipFill>
        <p:spPr>
          <a:xfrm>
            <a:off x="6216103" y="5024576"/>
            <a:ext cx="2402963" cy="174749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4"/>
          <p:cNvSpPr/>
          <p:nvPr/>
        </p:nvSpPr>
        <p:spPr>
          <a:xfrm>
            <a:off x="-3168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EDFAD2"/>
              </a:gs>
              <a:gs pos="100000">
                <a:srgbClr val="B4BE9F"/>
              </a:gs>
            </a:gsLst>
            <a:lin ang="5400000"/>
          </a:gradFill>
          <a:ln w="9525">
            <a:solidFill>
              <a:srgbClr val="00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Rectangle 2"/>
          <p:cNvSpPr txBox="1"/>
          <p:nvPr/>
        </p:nvSpPr>
        <p:spPr>
          <a:xfrm>
            <a:off x="2368225" y="271309"/>
            <a:ext cx="2663480" cy="2875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dirty="0"/>
              <a:t/>
            </a:r>
            <a:br>
              <a:rPr dirty="0"/>
            </a:br>
            <a:r>
              <a:rPr lang="ru-RU" sz="1200" b="1" strike="noStrike" spc="-1" dirty="0" smtClean="0">
                <a:solidFill>
                  <a:srgbClr val="006666"/>
                </a:solidFill>
                <a:latin typeface="Verdana"/>
              </a:rPr>
              <a:t>Питание кормящей матери</a:t>
            </a:r>
            <a:endParaRPr lang="ru-RU" sz="1200" b="0" strike="noStrike" spc="-1" dirty="0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317" name="Line 7"/>
          <p:cNvSpPr/>
          <p:nvPr/>
        </p:nvSpPr>
        <p:spPr>
          <a:xfrm>
            <a:off x="250560" y="188640"/>
            <a:ext cx="8713800" cy="360"/>
          </a:xfrm>
          <a:prstGeom prst="line">
            <a:avLst/>
          </a:prstGeom>
          <a:ln w="57150">
            <a:solidFill>
              <a:srgbClr val="00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Line 8"/>
          <p:cNvSpPr/>
          <p:nvPr/>
        </p:nvSpPr>
        <p:spPr>
          <a:xfrm>
            <a:off x="8964360" y="188640"/>
            <a:ext cx="360" cy="6480360"/>
          </a:xfrm>
          <a:prstGeom prst="line">
            <a:avLst/>
          </a:prstGeom>
          <a:ln w="57150">
            <a:solidFill>
              <a:srgbClr val="0066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9" name="Рисунок 6"/>
          <p:cNvPicPr/>
          <p:nvPr/>
        </p:nvPicPr>
        <p:blipFill>
          <a:blip r:embed="rId2"/>
          <a:srcRect l="52699" t="19832" r="22569" b="34593"/>
          <a:stretch/>
        </p:blipFill>
        <p:spPr>
          <a:xfrm>
            <a:off x="7236296" y="380880"/>
            <a:ext cx="1581904" cy="1319928"/>
          </a:xfrm>
          <a:prstGeom prst="rect">
            <a:avLst/>
          </a:prstGeom>
          <a:ln w="0">
            <a:noFill/>
          </a:ln>
        </p:spPr>
      </p:pic>
      <p:sp>
        <p:nvSpPr>
          <p:cNvPr id="7" name="Rectangle 3"/>
          <p:cNvSpPr txBox="1"/>
          <p:nvPr/>
        </p:nvSpPr>
        <p:spPr>
          <a:xfrm>
            <a:off x="107504" y="620688"/>
            <a:ext cx="7084849" cy="12241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Нужно знать: </a:t>
            </a:r>
          </a:p>
          <a:p>
            <a:pPr indent="-342720">
              <a:tabLst>
                <a:tab pos="0" algn="l"/>
              </a:tabLst>
            </a:pP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       Практически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все, что ест мама, в том или ином виде присутствует в молоке.</a:t>
            </a:r>
          </a:p>
          <a:p>
            <a:pPr indent="-342720">
              <a:tabLst>
                <a:tab pos="0" algn="l"/>
              </a:tabLst>
            </a:pP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       Следует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избегать продуктов, которые могут ухудшить вкусовые качества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    </a:t>
            </a:r>
          </a:p>
          <a:p>
            <a:pPr indent="-342720">
              <a:tabLst>
                <a:tab pos="0" algn="l"/>
              </a:tabLst>
            </a:pPr>
            <a:r>
              <a:rPr lang="ru-RU" sz="1200" spc="-1" dirty="0">
                <a:solidFill>
                  <a:srgbClr val="006699"/>
                </a:solidFill>
                <a:latin typeface="Verdana"/>
              </a:rPr>
              <a:t> </a:t>
            </a:r>
            <a:r>
              <a:rPr lang="ru-RU" sz="1200" spc="-1" dirty="0" smtClean="0">
                <a:solidFill>
                  <a:srgbClr val="006699"/>
                </a:solidFill>
                <a:latin typeface="Verdana"/>
              </a:rPr>
              <a:t>     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молока солёное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, кислое, острое) и его запах (чеснок).</a:t>
            </a:r>
          </a:p>
          <a:p>
            <a:pPr indent="-342720">
              <a:tabLst>
                <a:tab pos="0" algn="l"/>
              </a:tabLst>
            </a:pP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       Некоторые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продукты, например, бобовые и белокочанная капуста, плохо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   </a:t>
            </a:r>
          </a:p>
          <a:p>
            <a:pPr indent="-342720">
              <a:tabLst>
                <a:tab pos="0" algn="l"/>
              </a:tabLst>
            </a:pPr>
            <a:r>
              <a:rPr lang="ru-RU" sz="1200" spc="-1" dirty="0">
                <a:solidFill>
                  <a:srgbClr val="006699"/>
                </a:solidFill>
                <a:latin typeface="Verdana"/>
              </a:rPr>
              <a:t> </a:t>
            </a:r>
            <a:r>
              <a:rPr lang="ru-RU" sz="1200" spc="-1" dirty="0" smtClean="0">
                <a:solidFill>
                  <a:srgbClr val="006699"/>
                </a:solidFill>
                <a:latin typeface="Verdana"/>
              </a:rPr>
              <a:t>     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действуют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на кишечник ребенка, иногда вызывая понос.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sz="2400" b="0" strike="noStrike" spc="-1" dirty="0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8" name="Rectangle 3"/>
          <p:cNvSpPr txBox="1"/>
          <p:nvPr/>
        </p:nvSpPr>
        <p:spPr>
          <a:xfrm>
            <a:off x="107505" y="1772816"/>
            <a:ext cx="8710696" cy="123510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0">
            <a:noFill/>
          </a:ln>
        </p:spPr>
        <p:txBody>
          <a:bodyPr>
            <a:noAutofit/>
          </a:bodyPr>
          <a:lstStyle/>
          <a:p>
            <a:pPr indent="-342720"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Чем выше жирность молока, тем больших усилий потребует его переваривание, тем тяжелее будет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  </a:t>
            </a:r>
          </a:p>
          <a:p>
            <a:pPr>
              <a:buClr>
                <a:srgbClr val="006699"/>
              </a:buClr>
            </a:pPr>
            <a:r>
              <a:rPr lang="ru-RU" sz="1200" spc="-1" dirty="0">
                <a:solidFill>
                  <a:srgbClr val="006699"/>
                </a:solidFill>
                <a:latin typeface="Verdana"/>
              </a:rPr>
              <a:t> </a:t>
            </a:r>
            <a:r>
              <a:rPr lang="ru-RU" sz="1200" spc="-1" dirty="0" smtClean="0">
                <a:solidFill>
                  <a:srgbClr val="006699"/>
                </a:solidFill>
                <a:latin typeface="Verdana"/>
              </a:rPr>
              <a:t>     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ребёнку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сосать, а матери сцеживать.</a:t>
            </a: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Поэтому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сознательно повышать жирность молока, поглощая в больших количествах жиры (сметана, свинина, масляные кремы и т.п.), не надо.</a:t>
            </a: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Растительные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жиры (подсолнечное и кукурузное масло) предпочтительнее, в сравнении с животными. </a:t>
            </a:r>
          </a:p>
        </p:txBody>
      </p:sp>
      <p:sp>
        <p:nvSpPr>
          <p:cNvPr id="9" name="Rectangle 3"/>
          <p:cNvSpPr txBox="1"/>
          <p:nvPr/>
        </p:nvSpPr>
        <p:spPr>
          <a:xfrm>
            <a:off x="107505" y="3007924"/>
            <a:ext cx="8710695" cy="108028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Нужны овощи и фрукты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(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не менее 500 г в сутки), разнообразные и желательно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, в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свежем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, а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не в консервированном виде. </a:t>
            </a:r>
          </a:p>
          <a:p>
            <a:pPr marL="343080" indent="-342720">
              <a:buClr>
                <a:srgbClr val="006699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Всегда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следите за реакциями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ребёнка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.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Если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сомневаетесь - можно съесть или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нельзя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- съешьте немножко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. С ребёнком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все в порядке –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не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появилась сыпь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, не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изменились сон и стул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– кушайте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на здоровье. </a:t>
            </a:r>
            <a:r>
              <a:rPr sz="1200" dirty="0"/>
              <a:t/>
            </a:r>
            <a:br>
              <a:rPr sz="1200" dirty="0"/>
            </a:br>
            <a:r>
              <a:rPr dirty="0"/>
              <a:t/>
            </a:r>
            <a:br>
              <a:rPr dirty="0"/>
            </a:br>
            <a:endParaRPr lang="ru-RU" sz="2000" b="0" strike="noStrike" spc="-1" dirty="0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11" name="Rectangle 3"/>
          <p:cNvSpPr txBox="1"/>
          <p:nvPr/>
        </p:nvSpPr>
        <p:spPr>
          <a:xfrm>
            <a:off x="111701" y="4088204"/>
            <a:ext cx="7080651" cy="78095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0">
            <a:noFill/>
          </a:ln>
        </p:spPr>
        <p:txBody>
          <a:bodyPr>
            <a:noAutofit/>
          </a:bodyPr>
          <a:lstStyle/>
          <a:p>
            <a:pPr indent="-34272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Вопрос о том, надо ли много пить кормящей матери, до настоящего времени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 </a:t>
            </a:r>
          </a:p>
          <a:p>
            <a:pPr>
              <a:lnSpc>
                <a:spcPct val="100000"/>
              </a:lnSpc>
              <a:buClr>
                <a:srgbClr val="006699"/>
              </a:buClr>
            </a:pPr>
            <a:r>
              <a:rPr lang="ru-RU" sz="1200" spc="-1" dirty="0">
                <a:solidFill>
                  <a:srgbClr val="006699"/>
                </a:solidFill>
                <a:latin typeface="Verdana"/>
              </a:rPr>
              <a:t> </a:t>
            </a:r>
            <a:r>
              <a:rPr lang="ru-RU" sz="1200" spc="-1" dirty="0" smtClean="0">
                <a:solidFill>
                  <a:srgbClr val="006699"/>
                </a:solidFill>
                <a:latin typeface="Verdana"/>
              </a:rPr>
              <a:t>    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остаётся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спорным.</a:t>
            </a:r>
          </a:p>
          <a:p>
            <a:pPr indent="-342720">
              <a:lnSpc>
                <a:spcPct val="100000"/>
              </a:lnSpc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В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конце концов, если молока хватает или оно остается, то Вы ничего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не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должны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 </a:t>
            </a:r>
          </a:p>
          <a:p>
            <a:pPr>
              <a:lnSpc>
                <a:spcPct val="100000"/>
              </a:lnSpc>
              <a:buClr>
                <a:srgbClr val="006699"/>
              </a:buClr>
            </a:pPr>
            <a:r>
              <a:rPr lang="ru-RU" sz="1200" spc="-1" dirty="0">
                <a:solidFill>
                  <a:srgbClr val="006699"/>
                </a:solidFill>
                <a:latin typeface="Verdana"/>
              </a:rPr>
              <a:t> </a:t>
            </a:r>
            <a:r>
              <a:rPr lang="ru-RU" sz="1200" spc="-1" dirty="0" smtClean="0">
                <a:solidFill>
                  <a:srgbClr val="006699"/>
                </a:solidFill>
                <a:latin typeface="Verdana"/>
              </a:rPr>
              <a:t>    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пить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специально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, против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желания. </a:t>
            </a:r>
          </a:p>
        </p:txBody>
      </p:sp>
      <p:sp>
        <p:nvSpPr>
          <p:cNvPr id="12" name="Rectangle 3"/>
          <p:cNvSpPr txBox="1"/>
          <p:nvPr/>
        </p:nvSpPr>
        <p:spPr>
          <a:xfrm>
            <a:off x="101363" y="4869316"/>
            <a:ext cx="8734418" cy="105914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0">
            <a:noFill/>
          </a:ln>
        </p:spPr>
        <p:txBody>
          <a:bodyPr>
            <a:noAutofit/>
          </a:bodyPr>
          <a:lstStyle/>
          <a:p>
            <a:pPr indent="-342720">
              <a:buClr>
                <a:srgbClr val="006699"/>
              </a:buClr>
              <a:buFont typeface="Symbol" charset="2"/>
              <a:buChar char=""/>
            </a:pPr>
            <a:r>
              <a:rPr lang="ru-RU" sz="1200" b="1" strike="noStrike" spc="-1" dirty="0">
                <a:solidFill>
                  <a:srgbClr val="006699"/>
                </a:solidFill>
                <a:latin typeface="Verdana"/>
              </a:rPr>
              <a:t>Оптимальные напитки: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 </a:t>
            </a:r>
            <a:r>
              <a:rPr sz="1200" dirty="0"/>
              <a:t/>
            </a:r>
            <a:br>
              <a:rPr sz="1200" dirty="0"/>
            </a:br>
            <a:r>
              <a:rPr lang="ru-RU" sz="1200" dirty="0" smtClean="0"/>
              <a:t>       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-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чай (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зелёный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лучше черного) с молоком, </a:t>
            </a:r>
            <a:r>
              <a:rPr sz="1200" dirty="0"/>
              <a:t/>
            </a:r>
            <a:br>
              <a:rPr sz="1200" dirty="0"/>
            </a:br>
            <a:r>
              <a:rPr lang="ru-RU" sz="1200" dirty="0" smtClean="0"/>
              <a:t>       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-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компот из сухофруктов (курага, яблоки, изюм); </a:t>
            </a:r>
            <a:r>
              <a:rPr sz="1200" dirty="0"/>
              <a:t/>
            </a:r>
            <a:br>
              <a:rPr sz="1200" dirty="0"/>
            </a:br>
            <a:r>
              <a:rPr lang="ru-RU" sz="1200" dirty="0" smtClean="0"/>
              <a:t>       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-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соки (яблочный, виноградный, морковный), но в меру; </a:t>
            </a:r>
            <a:r>
              <a:rPr sz="1200" dirty="0"/>
              <a:t/>
            </a:r>
            <a:br>
              <a:rPr sz="1200" dirty="0"/>
            </a:br>
            <a:r>
              <a:rPr lang="ru-RU" sz="1200" dirty="0" smtClean="0"/>
              <a:t>       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-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коровье молоко и кисломолочные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продукты. Молоко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желательно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кипячёное или топлёное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.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sz="2400" b="0" strike="noStrike" spc="-1" dirty="0">
              <a:solidFill>
                <a:srgbClr val="006699"/>
              </a:solidFill>
              <a:latin typeface="Verdana"/>
            </a:endParaRPr>
          </a:p>
        </p:txBody>
      </p:sp>
      <p:pic>
        <p:nvPicPr>
          <p:cNvPr id="13" name="Рисунок 2"/>
          <p:cNvPicPr/>
          <p:nvPr/>
        </p:nvPicPr>
        <p:blipFill>
          <a:blip r:embed="rId3"/>
          <a:stretch/>
        </p:blipFill>
        <p:spPr>
          <a:xfrm>
            <a:off x="7198038" y="4005064"/>
            <a:ext cx="1637743" cy="1532843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 2"/>
          <p:cNvSpPr txBox="1"/>
          <p:nvPr/>
        </p:nvSpPr>
        <p:spPr>
          <a:xfrm>
            <a:off x="1331640" y="103320"/>
            <a:ext cx="5688632" cy="3013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b="0" strike="noStrike" spc="-1" dirty="0">
                <a:solidFill>
                  <a:srgbClr val="006666"/>
                </a:solidFill>
                <a:latin typeface="Verdana"/>
              </a:rPr>
              <a:t>Перечень продуктов по степени аллергенного воздействия:</a:t>
            </a:r>
            <a:endParaRPr lang="ru-RU" sz="1200" b="0" strike="noStrike" spc="-1" dirty="0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332" name="Rectangle 3"/>
          <p:cNvSpPr txBox="1"/>
          <p:nvPr/>
        </p:nvSpPr>
        <p:spPr>
          <a:xfrm>
            <a:off x="179512" y="548680"/>
            <a:ext cx="8877976" cy="1916398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txBody>
          <a:bodyPr>
            <a:noAutofit/>
          </a:bodyPr>
          <a:lstStyle/>
          <a:p>
            <a:pPr>
              <a:tabLst>
                <a:tab pos="0" algn="l"/>
              </a:tabLst>
            </a:pPr>
            <a:r>
              <a:rPr lang="ru-RU" sz="1200" b="0" u="sng" strike="noStrike" spc="-1" dirty="0">
                <a:solidFill>
                  <a:srgbClr val="FF3300"/>
                </a:solidFill>
                <a:uFillTx/>
                <a:latin typeface="Verdana"/>
              </a:rPr>
              <a:t>Высокая степень развития </a:t>
            </a:r>
            <a:r>
              <a:rPr lang="ru-RU" sz="1200" b="0" u="sng" strike="noStrike" spc="-1" dirty="0" smtClean="0">
                <a:solidFill>
                  <a:srgbClr val="FF3300"/>
                </a:solidFill>
                <a:uFillTx/>
                <a:latin typeface="Verdana"/>
              </a:rPr>
              <a:t>аллергии:</a:t>
            </a:r>
            <a:endParaRPr lang="ru-RU" sz="1200" b="0" strike="noStrike" spc="-1" dirty="0">
              <a:solidFill>
                <a:srgbClr val="006699"/>
              </a:solidFill>
              <a:latin typeface="Verdana"/>
            </a:endParaRPr>
          </a:p>
          <a:p>
            <a:pPr indent="-252000">
              <a:buClr>
                <a:srgbClr val="006699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Цельное молоко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Яйца Рыба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, морепродукты, икра.</a:t>
            </a:r>
          </a:p>
          <a:p>
            <a:pPr indent="-252000">
              <a:buClr>
                <a:srgbClr val="006699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Пшеница, рожь</a:t>
            </a:r>
          </a:p>
          <a:p>
            <a:pPr indent="-252000">
              <a:buClr>
                <a:srgbClr val="006699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Морковь, помидоры, сельдерей, болгарский перец, клубника, земляника, малина, цитрусовые,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 </a:t>
            </a:r>
          </a:p>
          <a:p>
            <a:pPr indent="-252000">
              <a:buClr>
                <a:srgbClr val="006699"/>
              </a:buClr>
              <a:tabLst>
                <a:tab pos="0" algn="l"/>
              </a:tabLst>
            </a:pPr>
            <a:r>
              <a:rPr lang="ru-RU" sz="1200" spc="-1" dirty="0">
                <a:solidFill>
                  <a:srgbClr val="006699"/>
                </a:solidFill>
                <a:latin typeface="Verdana"/>
              </a:rPr>
              <a:t> </a:t>
            </a:r>
            <a:r>
              <a:rPr lang="ru-RU" sz="1200" spc="-1" dirty="0" smtClean="0">
                <a:solidFill>
                  <a:srgbClr val="006699"/>
                </a:solidFill>
                <a:latin typeface="Verdana"/>
              </a:rPr>
              <a:t>   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ананас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, гранат, банан, киви, манго, хурма, дыня</a:t>
            </a:r>
          </a:p>
          <a:p>
            <a:pPr indent="-252000">
              <a:buClr>
                <a:srgbClr val="006699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Кофе, какао</a:t>
            </a:r>
          </a:p>
          <a:p>
            <a:pPr indent="-252000">
              <a:buClr>
                <a:srgbClr val="006699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Шоколад</a:t>
            </a:r>
          </a:p>
          <a:p>
            <a:pPr indent="-252000">
              <a:buClr>
                <a:srgbClr val="006699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Грибы</a:t>
            </a:r>
          </a:p>
          <a:p>
            <a:pPr indent="-252000">
              <a:buClr>
                <a:srgbClr val="006699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Орехи</a:t>
            </a:r>
          </a:p>
          <a:p>
            <a:pPr indent="-252000">
              <a:buClr>
                <a:srgbClr val="006699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Мёд</a:t>
            </a:r>
            <a:endParaRPr lang="ru-RU" sz="1200" b="0" strike="noStrike" spc="-1" dirty="0">
              <a:solidFill>
                <a:srgbClr val="006699"/>
              </a:solidFill>
              <a:latin typeface="Verdana"/>
            </a:endParaRPr>
          </a:p>
        </p:txBody>
      </p:sp>
      <p:sp>
        <p:nvSpPr>
          <p:cNvPr id="4" name="Rectangle 3"/>
          <p:cNvSpPr txBox="1"/>
          <p:nvPr/>
        </p:nvSpPr>
        <p:spPr>
          <a:xfrm>
            <a:off x="158984" y="2636912"/>
            <a:ext cx="8877976" cy="1593518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txBody>
          <a:bodyPr>
            <a:noAutofit/>
          </a:bodyPr>
          <a:lstStyle/>
          <a:p>
            <a:pPr>
              <a:tabLst>
                <a:tab pos="0" algn="l"/>
              </a:tabLst>
            </a:pPr>
            <a:r>
              <a:rPr lang="ru-RU" sz="1200" b="0" u="sng" strike="noStrike" spc="-1" dirty="0">
                <a:solidFill>
                  <a:srgbClr val="006699"/>
                </a:solidFill>
                <a:uFillTx/>
                <a:latin typeface="Verdana"/>
              </a:rPr>
              <a:t>Низкая степень развития аллергии:</a:t>
            </a:r>
            <a:endParaRPr lang="ru-RU" sz="1200" b="0" strike="noStrike" spc="-1" dirty="0">
              <a:solidFill>
                <a:srgbClr val="006699"/>
              </a:solidFill>
              <a:latin typeface="Verdana"/>
            </a:endParaRPr>
          </a:p>
          <a:p>
            <a:pPr indent="-252000">
              <a:buClr>
                <a:srgbClr val="006699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Кисло-молочные продукты</a:t>
            </a:r>
          </a:p>
          <a:p>
            <a:pPr indent="-252000">
              <a:buClr>
                <a:srgbClr val="006699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Конина, мясо кролика, индейка, постная свинина</a:t>
            </a:r>
          </a:p>
          <a:p>
            <a:pPr indent="-252000">
              <a:buClr>
                <a:srgbClr val="006699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Перловка, кукуруза</a:t>
            </a:r>
          </a:p>
          <a:p>
            <a:pPr indent="-252000">
              <a:buClr>
                <a:srgbClr val="006699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Цветная, брокколи, кабачки, патиссоны, огурцы</a:t>
            </a:r>
          </a:p>
          <a:p>
            <a:pPr indent="-252000">
              <a:buClr>
                <a:srgbClr val="006699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Зелёные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сорта яблок и груш, белая и красная смородина, белая и черная черешня,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жёлтые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сорта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 </a:t>
            </a:r>
          </a:p>
          <a:p>
            <a:pPr indent="-252000">
              <a:buClr>
                <a:srgbClr val="006699"/>
              </a:buClr>
              <a:tabLst>
                <a:tab pos="0" algn="l"/>
              </a:tabLst>
            </a:pPr>
            <a:r>
              <a:rPr lang="ru-RU" sz="1200" spc="-1" dirty="0">
                <a:solidFill>
                  <a:srgbClr val="006699"/>
                </a:solidFill>
                <a:latin typeface="Verdana"/>
              </a:rPr>
              <a:t> </a:t>
            </a:r>
            <a:r>
              <a:rPr lang="ru-RU" sz="1200" spc="-1" dirty="0" smtClean="0">
                <a:solidFill>
                  <a:srgbClr val="006699"/>
                </a:solidFill>
                <a:latin typeface="Verdana"/>
              </a:rPr>
              <a:t>   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слив</a:t>
            </a:r>
          </a:p>
          <a:p>
            <a:pPr indent="-252000">
              <a:buClr>
                <a:srgbClr val="006699"/>
              </a:buClr>
              <a:tabLst>
                <a:tab pos="0" algn="l"/>
              </a:tabLst>
            </a:pPr>
            <a:r>
              <a:rPr lang="ru-RU" sz="1200" spc="-1" dirty="0" smtClean="0">
                <a:solidFill>
                  <a:srgbClr val="006699"/>
                </a:solidFill>
                <a:latin typeface="Verdana"/>
              </a:rPr>
              <a:t>6.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Огородная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зелень (петрушка, укроп) </a:t>
            </a:r>
          </a:p>
        </p:txBody>
      </p:sp>
      <p:sp>
        <p:nvSpPr>
          <p:cNvPr id="5" name="Rectangle 3"/>
          <p:cNvSpPr txBox="1"/>
          <p:nvPr/>
        </p:nvSpPr>
        <p:spPr>
          <a:xfrm>
            <a:off x="179512" y="4365104"/>
            <a:ext cx="8877976" cy="1296144"/>
          </a:xfrm>
          <a:prstGeom prst="rect">
            <a:avLst/>
          </a:prstGeom>
          <a:solidFill>
            <a:schemeClr val="accent3">
              <a:lumMod val="85000"/>
            </a:schemeClr>
          </a:solidFill>
          <a:ln w="0">
            <a:noFill/>
          </a:ln>
        </p:spPr>
        <p:txBody>
          <a:bodyPr>
            <a:noAutofit/>
          </a:bodyPr>
          <a:lstStyle/>
          <a:p>
            <a:pPr indent="-252000">
              <a:buClr>
                <a:srgbClr val="006699"/>
              </a:buClr>
              <a:buFont typeface="Symbol" charset="2"/>
              <a:buChar char=""/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Роль режима питания, заболеваний, </a:t>
            </a:r>
            <a:r>
              <a:rPr lang="en-US" sz="1200" b="0" strike="noStrike" spc="-1" dirty="0">
                <a:solidFill>
                  <a:srgbClr val="006699"/>
                </a:solidFill>
                <a:latin typeface="Verdana"/>
              </a:rPr>
              <a:t> 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возраста кормящей женщины незначительна. </a:t>
            </a:r>
          </a:p>
          <a:p>
            <a:pPr indent="-252000">
              <a:tabLst>
                <a:tab pos="0" algn="l"/>
              </a:tabLst>
            </a:pPr>
            <a:r>
              <a:rPr lang="ru-RU" sz="800" b="0" strike="noStrike" spc="-1" dirty="0" smtClean="0">
                <a:solidFill>
                  <a:srgbClr val="006699"/>
                </a:solidFill>
                <a:latin typeface="Verdana"/>
              </a:rPr>
              <a:t>    </a:t>
            </a:r>
          </a:p>
          <a:p>
            <a:pPr indent="-252000">
              <a:tabLst>
                <a:tab pos="0" algn="l"/>
              </a:tabLst>
            </a:pPr>
            <a:r>
              <a:rPr lang="ru-RU" sz="1200" spc="-1" dirty="0">
                <a:solidFill>
                  <a:srgbClr val="006699"/>
                </a:solidFill>
                <a:latin typeface="Verdana"/>
              </a:rPr>
              <a:t> </a:t>
            </a:r>
            <a:r>
              <a:rPr lang="ru-RU" sz="1200" spc="-1" dirty="0" smtClean="0">
                <a:solidFill>
                  <a:srgbClr val="006699"/>
                </a:solidFill>
                <a:latin typeface="Verdana"/>
              </a:rPr>
              <a:t>  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 Как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бы женщина плохо не питалась, белка в ее молоке всегда достаточно для ребенка. Но если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  </a:t>
            </a:r>
          </a:p>
          <a:p>
            <a:pPr indent="-252000">
              <a:tabLst>
                <a:tab pos="0" algn="l"/>
              </a:tabLst>
            </a:pPr>
            <a:r>
              <a:rPr lang="ru-RU" sz="1200" spc="-1" dirty="0">
                <a:solidFill>
                  <a:srgbClr val="006699"/>
                </a:solidFill>
                <a:latin typeface="Verdana"/>
              </a:rPr>
              <a:t> </a:t>
            </a:r>
            <a:r>
              <a:rPr lang="ru-RU" sz="1200" spc="-1" dirty="0" smtClean="0">
                <a:solidFill>
                  <a:srgbClr val="006699"/>
                </a:solidFill>
                <a:latin typeface="Verdana"/>
              </a:rPr>
              <a:t>   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кормящая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неправильно питается, то страдает концентрация витаминов и микроэлементов в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   </a:t>
            </a:r>
          </a:p>
          <a:p>
            <a:pPr indent="-252000">
              <a:tabLst>
                <a:tab pos="0" algn="l"/>
              </a:tabLst>
            </a:pPr>
            <a:r>
              <a:rPr lang="ru-RU" sz="1200" spc="-1" dirty="0">
                <a:solidFill>
                  <a:srgbClr val="006699"/>
                </a:solidFill>
                <a:latin typeface="Verdana"/>
              </a:rPr>
              <a:t> </a:t>
            </a:r>
            <a:r>
              <a:rPr lang="ru-RU" sz="1200" spc="-1" dirty="0" smtClean="0">
                <a:solidFill>
                  <a:srgbClr val="006699"/>
                </a:solidFill>
                <a:latin typeface="Verdana"/>
              </a:rPr>
              <a:t>   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грудном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молоке.</a:t>
            </a:r>
          </a:p>
          <a:p>
            <a:pPr indent="-252000">
              <a:tabLst>
                <a:tab pos="0" algn="l"/>
              </a:tabLst>
            </a:pPr>
            <a:endParaRPr lang="ru-RU" sz="800" b="0" strike="noStrike" spc="-1" dirty="0">
              <a:solidFill>
                <a:srgbClr val="006699"/>
              </a:solidFill>
              <a:latin typeface="Verdana"/>
            </a:endParaRPr>
          </a:p>
          <a:p>
            <a:pPr indent="-252000">
              <a:buClr>
                <a:srgbClr val="006699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На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объём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молока не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влияет количество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съеденной 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кормящей женщиной </a:t>
            </a:r>
            <a:r>
              <a:rPr lang="ru-RU" sz="1200" b="0" strike="noStrike" spc="-1" dirty="0">
                <a:solidFill>
                  <a:srgbClr val="006699"/>
                </a:solidFill>
                <a:latin typeface="Verdana"/>
              </a:rPr>
              <a:t>пищи</a:t>
            </a:r>
            <a:r>
              <a:rPr lang="ru-RU" sz="1200" b="0" strike="noStrike" spc="-1" dirty="0" smtClean="0">
                <a:solidFill>
                  <a:srgbClr val="006699"/>
                </a:solidFill>
                <a:latin typeface="Verdana"/>
              </a:rPr>
              <a:t>.</a:t>
            </a:r>
            <a:endParaRPr lang="ru-RU" sz="2800" b="0" strike="noStrike" spc="-1" dirty="0">
              <a:solidFill>
                <a:srgbClr val="006699"/>
              </a:solidFill>
              <a:latin typeface="Verdana"/>
            </a:endParaRPr>
          </a:p>
        </p:txBody>
      </p:sp>
      <p:pic>
        <p:nvPicPr>
          <p:cNvPr id="6" name="Рисунок 2"/>
          <p:cNvPicPr/>
          <p:nvPr/>
        </p:nvPicPr>
        <p:blipFill>
          <a:blip r:embed="rId2"/>
          <a:stretch/>
        </p:blipFill>
        <p:spPr>
          <a:xfrm>
            <a:off x="6660232" y="1390681"/>
            <a:ext cx="2268252" cy="1573143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3"/>
          <p:cNvPicPr/>
          <p:nvPr/>
        </p:nvPicPr>
        <p:blipFill>
          <a:blip r:embed="rId3"/>
          <a:srcRect l="20390" t="40577" r="59616" b="30943"/>
          <a:stretch/>
        </p:blipFill>
        <p:spPr>
          <a:xfrm>
            <a:off x="7020272" y="5151948"/>
            <a:ext cx="1995563" cy="1679171"/>
          </a:xfrm>
          <a:prstGeom prst="rect">
            <a:avLst/>
          </a:prstGeom>
          <a:ln w="0">
            <a:noFill/>
          </a:ln>
        </p:spPr>
      </p:pic>
      <p:sp>
        <p:nvSpPr>
          <p:cNvPr id="8" name="Rectangle 2"/>
          <p:cNvSpPr txBox="1"/>
          <p:nvPr/>
        </p:nvSpPr>
        <p:spPr>
          <a:xfrm>
            <a:off x="2267744" y="6102669"/>
            <a:ext cx="3167536" cy="215672"/>
          </a:xfrm>
          <a:prstGeom prst="rect">
            <a:avLst/>
          </a:prstGeom>
          <a:solidFill>
            <a:srgbClr val="FFCCFF"/>
          </a:solidFill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b="0" strike="noStrike" spc="-1" dirty="0">
                <a:solidFill>
                  <a:srgbClr val="006666"/>
                </a:solidFill>
                <a:latin typeface="Verdana"/>
              </a:rPr>
              <a:t>Спасибо за внимание!</a:t>
            </a:r>
            <a:endParaRPr lang="ru-RU" sz="1200" b="0" strike="noStrike" spc="-1" dirty="0">
              <a:solidFill>
                <a:srgbClr val="006699"/>
              </a:solidFill>
              <a:latin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685</TotalTime>
  <Words>794</Words>
  <Application>Microsoft Office PowerPoint</Application>
  <PresentationFormat>Экран (4:3)</PresentationFormat>
  <Paragraphs>96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Nestle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Преимущества грудного вскармливания</dc:title>
  <dc:subject/>
  <dc:creator>RUDolzhiGu</dc:creator>
  <dc:description/>
  <cp:lastModifiedBy>User</cp:lastModifiedBy>
  <cp:revision>53</cp:revision>
  <dcterms:created xsi:type="dcterms:W3CDTF">2007-05-29T03:56:15Z</dcterms:created>
  <dcterms:modified xsi:type="dcterms:W3CDTF">2022-10-11T14:17:19Z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34</vt:i4>
  </property>
</Properties>
</file>